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01" r:id="rId2"/>
    <p:sldId id="309" r:id="rId3"/>
    <p:sldId id="310" r:id="rId4"/>
    <p:sldId id="355" r:id="rId5"/>
    <p:sldId id="361" r:id="rId6"/>
    <p:sldId id="362" r:id="rId7"/>
    <p:sldId id="363" r:id="rId8"/>
    <p:sldId id="364" r:id="rId9"/>
    <p:sldId id="366" r:id="rId10"/>
    <p:sldId id="365" r:id="rId11"/>
    <p:sldId id="373" r:id="rId12"/>
    <p:sldId id="370" r:id="rId13"/>
    <p:sldId id="311" r:id="rId14"/>
    <p:sldId id="356" r:id="rId15"/>
    <p:sldId id="312" r:id="rId16"/>
    <p:sldId id="357" r:id="rId17"/>
    <p:sldId id="313" r:id="rId18"/>
    <p:sldId id="358" r:id="rId19"/>
    <p:sldId id="371" r:id="rId20"/>
    <p:sldId id="314" r:id="rId21"/>
    <p:sldId id="359" r:id="rId22"/>
    <p:sldId id="360" r:id="rId23"/>
    <p:sldId id="368" r:id="rId24"/>
    <p:sldId id="369" r:id="rId25"/>
    <p:sldId id="317" r:id="rId26"/>
    <p:sldId id="367" r:id="rId27"/>
    <p:sldId id="374" r:id="rId28"/>
    <p:sldId id="375" r:id="rId29"/>
    <p:sldId id="376" r:id="rId30"/>
    <p:sldId id="377" r:id="rId31"/>
    <p:sldId id="318" r:id="rId32"/>
    <p:sldId id="378" r:id="rId33"/>
    <p:sldId id="379" r:id="rId34"/>
    <p:sldId id="319" r:id="rId35"/>
    <p:sldId id="320" r:id="rId36"/>
    <p:sldId id="380" r:id="rId37"/>
    <p:sldId id="350" r:id="rId38"/>
    <p:sldId id="351" r:id="rId39"/>
    <p:sldId id="352" r:id="rId40"/>
    <p:sldId id="381" r:id="rId41"/>
    <p:sldId id="35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Block" initials="JB" lastIdx="14" clrIdx="0">
    <p:extLst>
      <p:ext uri="{19B8F6BF-5375-455C-9EA6-DF929625EA0E}">
        <p15:presenceInfo xmlns:p15="http://schemas.microsoft.com/office/powerpoint/2012/main" userId="S::Jessica.Block@ahima.org::589271a2-e129-4e02-bda6-0d0657a16bb3" providerId="AD"/>
      </p:ext>
    </p:extLst>
  </p:cmAuthor>
  <p:cmAuthor id="2" name="Pam Oachs" initials="PO" lastIdx="14" clrIdx="1">
    <p:extLst>
      <p:ext uri="{19B8F6BF-5375-455C-9EA6-DF929625EA0E}">
        <p15:presenceInfo xmlns:p15="http://schemas.microsoft.com/office/powerpoint/2012/main" userId="Pam Oach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B"/>
    <a:srgbClr val="59E4FF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706"/>
  </p:normalViewPr>
  <p:slideViewPr>
    <p:cSldViewPr snapToGrid="0" snapToObjects="1">
      <p:cViewPr varScale="1">
        <p:scale>
          <a:sx n="45" d="100"/>
          <a:sy n="45" d="100"/>
        </p:scale>
        <p:origin x="11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31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1T10:21:21.603" idx="6">
    <p:pos x="5293" y="1744"/>
    <p:text>Reviewer comment: Contingency theory isn't discussed in this part of the text.  Not until page 45, under Behavioral or Task-Relationship Theories of Leadership is it first introduced.</p:text>
    <p:extLst>
      <p:ext uri="{C676402C-5697-4E1C-873F-D02D1690AC5C}">
        <p15:threadingInfo xmlns:p15="http://schemas.microsoft.com/office/powerpoint/2012/main" timeZoneBias="300"/>
      </p:ext>
    </p:extLst>
  </p:cm>
  <p:cm authorId="2" dt="2019-09-12T18:51:05.581" idx="6">
    <p:pos x="5293" y="1840"/>
    <p:text>This table is a summary of the foundational theories; not intended to be identical to table 21.1. I think this one is ok.</p:text>
    <p:extLst>
      <p:ext uri="{C676402C-5697-4E1C-873F-D02D1690AC5C}">
        <p15:threadingInfo xmlns:p15="http://schemas.microsoft.com/office/powerpoint/2012/main" timeZoneBias="300">
          <p15:parentCm authorId="1" idx="6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2D5C1E-4213-FB44-A792-CF991CDAC9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5AF19-8F85-824D-8C47-8CC712C501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47B8B-5D1B-9942-91B4-6FC0220B3A5A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9BEA0-3F47-8E44-8BC9-DA59B99981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27B3B-5CCE-E843-B139-0CFC58FE3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32B9E-3B9C-394E-AE61-0542ED14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6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64EF-69A0-43D9-A96A-15F8216B7229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6AB9-A64D-40E6-BEE2-6E3352A1B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LTStd-Roman"/>
              </a:rPr>
              <a:t>Self-awareness: The ability to monitor, notice, and label one’s feelings as they occur. This allows one to be more certain about feelings and to identify early vague feelings.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LTStd-Roman"/>
              </a:rPr>
              <a:t>Self-regulation: The ability to manage one’s emotions and impulses. A person with this skill is often viewed as being reflective, comfortable with change and ambiguity, and able to control impulsiveness.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b="0" kern="1200" dirty="0">
                <a:solidFill>
                  <a:srgbClr val="000000"/>
                </a:solidFill>
                <a:effectLst/>
                <a:latin typeface="+mn-lt"/>
                <a:ea typeface="Times New Roman"/>
                <a:cs typeface="TimesLTStd-Roman"/>
              </a:rPr>
              <a:t>Motivation: Being highly motivated is essential for focusing attention, mastering situations, showing creativity, and being productive and successful. 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Empathy: The ability to recognize emotions in others. This is important for teamwork as well as for helping adjust one’s behavior to the emerging reactions of others.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1200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Social skills: The ability to handle relationships with others is central to being perceived as popular, effective with others, and having the qualities of a leader.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F9306-14AC-4452-9887-0DE5CBCC17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7025D9-8A0B-404B-80CE-024E9FA7C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860" y="2035015"/>
            <a:ext cx="6341671" cy="23902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cs typeface="Gotham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861" y="4623553"/>
            <a:ext cx="6341670" cy="1204729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E4FF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C7854-A3A0-534E-B387-E02E4960D983}"/>
              </a:ext>
            </a:extLst>
          </p:cNvPr>
          <p:cNvSpPr txBox="1"/>
          <p:nvPr userDrawn="1"/>
        </p:nvSpPr>
        <p:spPr>
          <a:xfrm>
            <a:off x="520861" y="6204031"/>
            <a:ext cx="194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ahima.org</a:t>
            </a:r>
            <a:endParaRPr lang="en-US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AHIMA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31" y="5698016"/>
            <a:ext cx="1806908" cy="8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7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3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1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589F035-20E4-754E-B17B-F00EA69BD7D1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8BEA43-E588-2D49-8C9F-D6ED546C1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68459F-06C0-FA4C-8304-13B287B128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9967ED-E504-9C4D-8276-0C1E8DA2FC2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37408" y="6310740"/>
            <a:ext cx="1562582" cy="413483"/>
          </a:xfrm>
          <a:prstGeom prst="rect">
            <a:avLst/>
          </a:prstGeom>
        </p:spPr>
      </p:pic>
      <p:sp>
        <p:nvSpPr>
          <p:cNvPr id="6" name="Text Box 15">
            <a:extLst>
              <a:ext uri="{FF2B5EF4-FFF2-40B4-BE49-F238E27FC236}">
                <a16:creationId xmlns:a16="http://schemas.microsoft.com/office/drawing/2014/main" id="{5CB0502B-B4F9-BA4D-81C5-6AC48579C5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626" y="6524168"/>
            <a:ext cx="468384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7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© 2019 AHIMA</a:t>
            </a:r>
            <a:endParaRPr lang="en-US" sz="7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-111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AF329E-8D4E-5742-A952-EAA1E0AEEBFA}"/>
              </a:ext>
            </a:extLst>
          </p:cNvPr>
          <p:cNvSpPr txBox="1"/>
          <p:nvPr userDrawn="1"/>
        </p:nvSpPr>
        <p:spPr>
          <a:xfrm>
            <a:off x="548748" y="6232359"/>
            <a:ext cx="16940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rgbClr val="00548B"/>
                </a:solidFill>
                <a:latin typeface="Century Gothic" panose="020B0502020202020204" pitchFamily="34" charset="0"/>
              </a:rPr>
              <a:t>ahima.org</a:t>
            </a:r>
            <a:endParaRPr lang="en-US" sz="1500" b="1" dirty="0">
              <a:solidFill>
                <a:srgbClr val="00548B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548B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Information Management: Concepts, Principles, and Practice</a:t>
            </a:r>
            <a:br>
              <a:rPr lang="en-US" dirty="0"/>
            </a:br>
            <a:r>
              <a:rPr lang="en-US" dirty="0"/>
              <a:t>Fifth Edition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Chapter 21 </a:t>
            </a:r>
          </a:p>
          <a:p>
            <a:r>
              <a:rPr lang="en-US" dirty="0"/>
              <a:t>Managing and Leading During Organization Change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600199"/>
            <a:ext cx="7805530" cy="456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3500" algn="l"/>
              </a:tabLst>
            </a:pPr>
            <a:endParaRPr lang="en-US" sz="1800" dirty="0">
              <a:solidFill>
                <a:srgbClr val="000000"/>
              </a:solidFill>
              <a:latin typeface="Arial"/>
              <a:ea typeface="Times New Roman"/>
              <a:cs typeface="TimesLTStd-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523603"/>
            <a:ext cx="8229600" cy="89112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2AC12-4278-4C4E-B226-4E11DCEA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Deming’s Fourteen Principles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CF04B-CD3C-4991-902F-C3C5F423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tabLst>
                <a:tab pos="635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11. Replace work standards such as quotas, numerical goals, and MBO with good leadership.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635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12. Remove barriers that rob people at all levels of their pride of workmanship; shift from numbers to quality.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635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13. Institute a program of education and self-improvement by emphasizing lifelong learning and employment.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tabLst>
                <a:tab pos="63500" algn="l"/>
              </a:tabLst>
            </a:pP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14. Transformation of the workplace occurs through everyone’s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6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B21E-0417-46EB-A223-F115D039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711" y="365126"/>
            <a:ext cx="7886700" cy="1325563"/>
          </a:xfrm>
        </p:spPr>
        <p:txBody>
          <a:bodyPr/>
          <a:lstStyle/>
          <a:p>
            <a:r>
              <a:rPr lang="en-US" dirty="0"/>
              <a:t>Characteristics of Highly Successful Firms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2C81C-672B-4B13-8773-98B5A37C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51885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solidFill>
                  <a:srgbClr val="000000"/>
                </a:solidFill>
                <a:ea typeface="Times New Roman"/>
                <a:cs typeface="TimesLTStd-Italic"/>
              </a:rPr>
              <a:t>A bias for action: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 They establish a value for action and implementation rather than overanalyzing and delaying with endless committees.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solidFill>
                  <a:srgbClr val="000000"/>
                </a:solidFill>
                <a:ea typeface="Times New Roman"/>
                <a:cs typeface="TimesLTStd-Italic"/>
              </a:rPr>
              <a:t>Close to the customer: 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They listen and respond to customers to satisfy their needs.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solidFill>
                  <a:srgbClr val="000000"/>
                </a:solidFill>
                <a:ea typeface="Times New Roman"/>
                <a:cs typeface="TimesLTStd-Italic"/>
              </a:rPr>
              <a:t>Autonomy and entrepreneurship: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 They empower people and encourage innovation and risk taking.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solidFill>
                  <a:srgbClr val="000000"/>
                </a:solidFill>
                <a:ea typeface="Times New Roman"/>
                <a:cs typeface="TimesLTStd-Italic"/>
              </a:rPr>
              <a:t>Productivity through people: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 They increase employees’ awareness that everyone’s contributions lead to shared success.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spc="-5" dirty="0">
                <a:solidFill>
                  <a:srgbClr val="000000"/>
                </a:solidFill>
                <a:ea typeface="Times New Roman"/>
                <a:cs typeface="TimesLTStd-Italic"/>
              </a:rPr>
              <a:t>Hands on, value driven:</a:t>
            </a:r>
            <a:r>
              <a:rPr lang="en-US" spc="-5" dirty="0">
                <a:solidFill>
                  <a:srgbClr val="000000"/>
                </a:solidFill>
                <a:ea typeface="Times New Roman"/>
                <a:cs typeface="TimesLTStd-Roman"/>
              </a:rPr>
              <a:t> Their managers should be visible, involved, and know what is going on.</a:t>
            </a:r>
            <a:endParaRPr lang="en-US" dirty="0">
              <a:solidFill>
                <a:srgbClr val="000000"/>
              </a:solidFill>
              <a:ea typeface="Times New Roman"/>
              <a:cs typeface="TimesLTStd-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5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F13D-7914-43AF-9C43-F8F953AE5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Highly Successful Firms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CE7A7-2002-4173-8267-974FD17A4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344" y="1394425"/>
            <a:ext cx="7886700" cy="4351338"/>
          </a:xfrm>
        </p:spPr>
        <p:txBody>
          <a:bodyPr>
            <a:normAutofit fontScale="85000" lnSpcReduction="1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i="1" dirty="0">
                <a:solidFill>
                  <a:srgbClr val="000000"/>
                </a:solidFill>
                <a:latin typeface="Arial"/>
                <a:ea typeface="Times New Roman"/>
                <a:cs typeface="TimesLTStd-Italic"/>
              </a:rPr>
              <a:t>Stick to the knitting:</a:t>
            </a: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 They stay with the core business, what they do well, and avoid wide diversification.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i="1" dirty="0">
                <a:solidFill>
                  <a:srgbClr val="000000"/>
                </a:solidFill>
                <a:latin typeface="Arial"/>
                <a:ea typeface="Times New Roman"/>
                <a:cs typeface="TimesLTStd-Italic"/>
              </a:rPr>
              <a:t>Simple form, lean staff:</a:t>
            </a: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 They have fewer administrative layers and keep the structure simple.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i="1" dirty="0">
                <a:solidFill>
                  <a:srgbClr val="000000"/>
                </a:solidFill>
                <a:latin typeface="Arial"/>
                <a:ea typeface="Times New Roman"/>
                <a:cs typeface="TimesLTStd-Italic"/>
              </a:rPr>
              <a:t>Simultaneous loose–tight properties:</a:t>
            </a:r>
            <a:r>
              <a:rPr lang="en-US" dirty="0">
                <a:solidFill>
                  <a:srgbClr val="000000"/>
                </a:solidFill>
                <a:latin typeface="Arial"/>
                <a:ea typeface="Times New Roman"/>
                <a:cs typeface="TimesLTStd-Roman"/>
              </a:rPr>
              <a:t> They maintain dedication to core principles but encourage flexibility and experimentation in reaching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4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Functions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Planning—determining what should be accomplished</a:t>
            </a:r>
          </a:p>
          <a:p>
            <a:pPr lvl="1"/>
            <a:r>
              <a:rPr lang="en-US" dirty="0"/>
              <a:t>	Mission and values statement</a:t>
            </a:r>
          </a:p>
          <a:p>
            <a:pPr lvl="1"/>
            <a:r>
              <a:rPr lang="en-US" dirty="0"/>
              <a:t>	Strategic plan</a:t>
            </a:r>
          </a:p>
          <a:p>
            <a:pPr lvl="1"/>
            <a:r>
              <a:rPr lang="en-US" dirty="0"/>
              <a:t>	Tactical plans</a:t>
            </a:r>
          </a:p>
          <a:p>
            <a:pPr lvl="1"/>
            <a:r>
              <a:rPr lang="en-US" dirty="0"/>
              <a:t>	Operational plans </a:t>
            </a:r>
          </a:p>
          <a:p>
            <a:r>
              <a:rPr lang="en-US" dirty="0"/>
              <a:t>Organizing—deciding how resources can be allocated </a:t>
            </a:r>
          </a:p>
          <a:p>
            <a:pPr lvl="1"/>
            <a:r>
              <a:rPr lang="en-US" dirty="0"/>
              <a:t>	Organization chart</a:t>
            </a:r>
          </a:p>
          <a:p>
            <a:pPr lvl="1"/>
            <a:r>
              <a:rPr lang="en-US" dirty="0"/>
              <a:t>	Line authority and staff authority</a:t>
            </a:r>
          </a:p>
          <a:p>
            <a:pPr lvl="1"/>
            <a:r>
              <a:rPr lang="en-US" dirty="0"/>
              <a:t>	Span of control</a:t>
            </a:r>
          </a:p>
          <a:p>
            <a:pPr lvl="1"/>
            <a:r>
              <a:rPr lang="en-US" dirty="0"/>
              <a:t>	Delegation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6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5751"/>
            <a:ext cx="8229600" cy="49768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01556-302D-4A87-8997-728A3B11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 Sample Hospital Organizational Chart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219FC2-C52F-4E46-8113-8A6C31D5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Functions (continued)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Directing/leading—influencing behavior; motivating and inspiring other to high performance</a:t>
            </a:r>
          </a:p>
          <a:p>
            <a:pPr lvl="1"/>
            <a:r>
              <a:rPr lang="en-US" dirty="0"/>
              <a:t>Sources of influence (Power)</a:t>
            </a:r>
          </a:p>
          <a:p>
            <a:pPr lvl="2"/>
            <a:r>
              <a:rPr lang="en-US" dirty="0"/>
              <a:t>Authority</a:t>
            </a:r>
          </a:p>
          <a:p>
            <a:pPr lvl="2"/>
            <a:r>
              <a:rPr lang="en-US" dirty="0"/>
              <a:t>Reward </a:t>
            </a:r>
          </a:p>
          <a:p>
            <a:pPr lvl="2"/>
            <a:r>
              <a:rPr lang="en-US" dirty="0"/>
              <a:t>Coercive</a:t>
            </a:r>
          </a:p>
          <a:p>
            <a:pPr lvl="2"/>
            <a:r>
              <a:rPr lang="en-US" dirty="0"/>
              <a:t>Referent</a:t>
            </a:r>
          </a:p>
          <a:p>
            <a:pPr lvl="2"/>
            <a:r>
              <a:rPr lang="en-US" dirty="0"/>
              <a:t>Expert </a:t>
            </a:r>
          </a:p>
          <a:p>
            <a:pPr lvl="2"/>
            <a:r>
              <a:rPr lang="en-US" dirty="0"/>
              <a:t>Information </a:t>
            </a:r>
          </a:p>
          <a:p>
            <a:r>
              <a:rPr lang="en-US" dirty="0"/>
              <a:t>Controlling/evaluating—monitoring performance and making course corrections</a:t>
            </a:r>
          </a:p>
          <a:p>
            <a:pPr lvl="1"/>
            <a:r>
              <a:rPr lang="en-US" dirty="0"/>
              <a:t>Dashboards and the balanced score card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9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467600" cy="3733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3942D4-DB0A-42FE-8222-35382BFE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 Functions by Organization Level  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F7307-F381-4FD1-BE14-204D413A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51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Management and Skills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Supervisory management (frontline management) —Significant use of technical skills </a:t>
            </a:r>
          </a:p>
          <a:p>
            <a:r>
              <a:rPr lang="en-US" dirty="0"/>
              <a:t>Middle management—Significant use of interpersonal skills, including emotional intelligence (EI)</a:t>
            </a:r>
          </a:p>
          <a:p>
            <a:r>
              <a:rPr lang="en-US" dirty="0"/>
              <a:t>Top Management—Significant use of conceptual skills</a:t>
            </a:r>
          </a:p>
          <a:p>
            <a:pPr lvl="1"/>
            <a:r>
              <a:rPr lang="en-US" dirty="0"/>
              <a:t>Executive management</a:t>
            </a:r>
          </a:p>
          <a:p>
            <a:pPr lvl="1"/>
            <a:r>
              <a:rPr lang="en-US" dirty="0"/>
              <a:t>Governing boards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91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8382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8C2638"/>
                </a:solidFill>
                <a:latin typeface="+mj-lt"/>
              </a:rPr>
              <a:t>Functional Skills by Level in the Organization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946" y="2224088"/>
            <a:ext cx="6304029" cy="266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38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751889"/>
              </p:ext>
            </p:extLst>
          </p:nvPr>
        </p:nvGraphicFramePr>
        <p:xfrm>
          <a:off x="457200" y="1868978"/>
          <a:ext cx="8001000" cy="3107436"/>
        </p:xfrm>
        <a:graphic>
          <a:graphicData uri="http://schemas.openxmlformats.org/drawingml/2006/table">
            <a:tbl>
              <a:tblPr firstRow="1" firstCol="1" bandRow="1"/>
              <a:tblGrid>
                <a:gridCol w="80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LTStd-Roman"/>
                        </a:rPr>
                        <a:t>Self-awareness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LTStd-Roman"/>
                        </a:rPr>
                        <a:t>Self-regulation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LTStd-Roman"/>
                        </a:rPr>
                        <a:t>Motivation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LTStd-Roman"/>
                        </a:rPr>
                        <a:t>Empathy</a:t>
                      </a: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LTStd-Roman"/>
                        </a:rPr>
                        <a:t>Social</a:t>
                      </a:r>
                      <a:r>
                        <a:rPr lang="en-US" sz="2000" b="0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LTStd-Roman"/>
                        </a:rPr>
                        <a:t> skills</a:t>
                      </a:r>
                      <a:endParaRPr lang="en-US" sz="20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b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LTStd-Roman"/>
                      </a:endParaRPr>
                    </a:p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D7C2F646-6A8F-4573-93CD-37864CAD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 of Emotional Intelligence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2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Landmarks in Management </a:t>
            </a:r>
            <a:br>
              <a:rPr lang="en-US" dirty="0"/>
            </a:br>
            <a:r>
              <a:rPr lang="en-US" dirty="0"/>
              <a:t>as a Discipline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Scientific management</a:t>
            </a:r>
          </a:p>
          <a:p>
            <a:pPr lvl="2"/>
            <a:r>
              <a:rPr lang="en-US" dirty="0"/>
              <a:t>Max Weber—Bureaucracy </a:t>
            </a:r>
          </a:p>
          <a:p>
            <a:pPr lvl="2"/>
            <a:r>
              <a:rPr lang="en-US" dirty="0"/>
              <a:t>Frederick Taylor—Production efficiency </a:t>
            </a:r>
          </a:p>
          <a:p>
            <a:pPr lvl="2"/>
            <a:r>
              <a:rPr lang="en-US" dirty="0"/>
              <a:t>Frank and Lillian </a:t>
            </a:r>
            <a:r>
              <a:rPr lang="en-US" dirty="0" err="1"/>
              <a:t>Gilbreth</a:t>
            </a:r>
            <a:r>
              <a:rPr lang="en-US" dirty="0"/>
              <a:t>—Time and motion studies</a:t>
            </a:r>
          </a:p>
          <a:p>
            <a:pPr lvl="2"/>
            <a:r>
              <a:rPr lang="en-US" dirty="0"/>
              <a:t>Henry Gantt—Task scheduling/project management </a:t>
            </a:r>
          </a:p>
          <a:p>
            <a:pPr lvl="1"/>
            <a:r>
              <a:rPr lang="en-US" dirty="0"/>
              <a:t>Administrative management</a:t>
            </a:r>
          </a:p>
          <a:p>
            <a:pPr lvl="2"/>
            <a:r>
              <a:rPr lang="en-US" dirty="0"/>
              <a:t>Henry Fayol—4 functions and 14 principles of management</a:t>
            </a:r>
          </a:p>
          <a:p>
            <a:pPr lvl="2"/>
            <a:r>
              <a:rPr lang="en-US" dirty="0"/>
              <a:t>Chester Barnard—Communication, efficiency, levels of authority</a:t>
            </a:r>
          </a:p>
          <a:p>
            <a:pPr lvl="2"/>
            <a:r>
              <a:rPr lang="en-US" dirty="0"/>
              <a:t>Mary Parker Follett—Empowered employees; work groups </a:t>
            </a:r>
          </a:p>
        </p:txBody>
      </p:sp>
    </p:spTree>
    <p:extLst>
      <p:ext uri="{BB962C8B-B14F-4D97-AF65-F5344CB8AC3E}">
        <p14:creationId xmlns:p14="http://schemas.microsoft.com/office/powerpoint/2010/main" val="3810469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Managerial Activities and Associated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Interpersonal activities</a:t>
            </a:r>
          </a:p>
          <a:p>
            <a:pPr lvl="1"/>
            <a:r>
              <a:rPr lang="en-US" dirty="0"/>
              <a:t>Figurehead—liaison—leader</a:t>
            </a:r>
          </a:p>
          <a:p>
            <a:r>
              <a:rPr lang="en-US" dirty="0"/>
              <a:t>Informational activities</a:t>
            </a:r>
          </a:p>
          <a:p>
            <a:pPr lvl="1"/>
            <a:r>
              <a:rPr lang="en-US" dirty="0"/>
              <a:t>Monitor—disseminator—spokesperson</a:t>
            </a:r>
          </a:p>
          <a:p>
            <a:r>
              <a:rPr lang="en-US" dirty="0"/>
              <a:t>Decisional activities </a:t>
            </a:r>
          </a:p>
          <a:p>
            <a:pPr lvl="1"/>
            <a:r>
              <a:rPr lang="en-US" dirty="0"/>
              <a:t>Entrepreneur</a:t>
            </a:r>
          </a:p>
          <a:p>
            <a:pPr lvl="1"/>
            <a:r>
              <a:rPr lang="en-US" dirty="0"/>
              <a:t>Disturbance handler</a:t>
            </a:r>
          </a:p>
          <a:p>
            <a:pPr lvl="1"/>
            <a:r>
              <a:rPr lang="en-US" dirty="0"/>
              <a:t>Resource allocator</a:t>
            </a:r>
          </a:p>
          <a:p>
            <a:pPr lvl="1"/>
            <a:r>
              <a:rPr lang="en-US" dirty="0"/>
              <a:t>Negotiator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9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371600"/>
          <a:ext cx="8534400" cy="4495920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Managerial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Activity</a:t>
                      </a:r>
                    </a:p>
                  </a:txBody>
                  <a:tcPr marL="54888" marR="54888" marT="45740" marB="457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Related Roles</a:t>
                      </a:r>
                    </a:p>
                  </a:txBody>
                  <a:tcPr marL="54888" marR="54888" marT="45740" marB="4574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36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Interpersonal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Figurehead: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represents the organization and is a symbol for ceremonial, social, legal, and inspirational duties.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Liaison: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maintains networks of relationships outside his or her organizational unit to gather information and favors.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Leader: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directs, guides, motivates, and develops subordinates.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7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Informational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Monitor: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oversees internal and external information sources.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Disseminator: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communicates facts and values to others in the organization.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Spokesperson: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communicates with others outside the organization.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CFC04DD-9121-4BA5-96C6-8DEBC7A3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Mintzberg’s Managerial Roles   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6C1410-7083-4767-8B13-41194FFA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30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981200"/>
          <a:ext cx="8534400" cy="2514640"/>
        </p:xfrm>
        <a:graphic>
          <a:graphicData uri="http://schemas.openxmlformats.org/drawingml/2006/table">
            <a:tbl>
              <a:tblPr/>
              <a:tblGrid>
                <a:gridCol w="1363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700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Decisional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Entrepreneur: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The manager promotes development and planned change in the organization.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Disturbance handler: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resolves crises and unexpected problems.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Resource allocator: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uses authority to allocate budget, personnel, equipment, services, and facilities.</a:t>
                      </a:r>
                    </a:p>
                    <a:p>
                      <a:pPr marL="342900" marR="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/>
                        <a:buChar char=""/>
                      </a:pPr>
                      <a:r>
                        <a:rPr lang="en-US" sz="18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Negotiator: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 The manager resolves dilemmas and disputes and determines the use of resources.</a:t>
                      </a:r>
                    </a:p>
                  </a:txBody>
                  <a:tcPr marL="54888" marR="54888" marT="45740" marB="457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817ECD3-CAD8-46EB-A2D3-E38B5D37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Mintzberg’s Managerial Roles (continued)  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1C3FD-8298-4BE8-82B3-9C4A0C7BF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9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291980"/>
          <a:ext cx="8153400" cy="4213343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Traditional Management Paradigm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New Management Paradigm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Multilevel hierarchical organization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Flatter, distributed organization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Centralized decision making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Decentralized decision making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4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Status measured by amount of turf controlled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Status measured by success in achieving outcomes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Funding inputs and intentions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Funding outcomes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Face-to-face interaction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Telecommunication and virtual interaction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Homogenous staffing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Workforce diversity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B9CAE46-068D-46F5-9EAF-4177A214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Shift in Management 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1324D-5495-4F49-8B66-C78AFC7BD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0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A1C591-A70E-4866-8C2C-F000342D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Paradigm Shift in Management (continued)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AC8C3B-8C97-4A73-B086-8F5B45DFA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767E2-9AE8-48FF-8ADC-87108F4F7D59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413557"/>
          <a:ext cx="7696200" cy="3861442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Job description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Skill portfolio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Annual strategic plan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Learning organization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Financial bottom line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Triple bottom line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Efficiency and stability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Ongoing innovation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068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Mass services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Market segmentation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66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Work at central office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Work at satellite and home offices</a:t>
                      </a:r>
                    </a:p>
                  </a:txBody>
                  <a:tcPr marL="58867" marR="58867" marT="44150" marB="44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603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Leadership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Classical leadership theories</a:t>
            </a:r>
          </a:p>
          <a:p>
            <a:pPr lvl="1"/>
            <a:r>
              <a:rPr lang="en-US" dirty="0"/>
              <a:t>Great person theory</a:t>
            </a:r>
          </a:p>
          <a:p>
            <a:pPr lvl="1"/>
            <a:r>
              <a:rPr lang="en-US" dirty="0"/>
              <a:t>Trait approach</a:t>
            </a:r>
          </a:p>
          <a:p>
            <a:pPr lvl="1"/>
            <a:r>
              <a:rPr lang="en-US" dirty="0"/>
              <a:t>Autocratic versus democratic leadership</a:t>
            </a:r>
          </a:p>
          <a:p>
            <a:r>
              <a:rPr lang="en-US" dirty="0"/>
              <a:t>Behavioral theories of leadership</a:t>
            </a:r>
          </a:p>
          <a:p>
            <a:pPr lvl="1"/>
            <a:r>
              <a:rPr lang="en-US" dirty="0"/>
              <a:t>Ohio and Michigan studies</a:t>
            </a:r>
          </a:p>
          <a:p>
            <a:pPr lvl="1"/>
            <a:r>
              <a:rPr lang="en-US" dirty="0"/>
              <a:t>Leadership grid </a:t>
            </a:r>
          </a:p>
          <a:p>
            <a:r>
              <a:rPr lang="en-US" dirty="0"/>
              <a:t>Contingency and situational theories of leadership</a:t>
            </a:r>
          </a:p>
          <a:p>
            <a:pPr lvl="1"/>
            <a:r>
              <a:rPr lang="en-US" dirty="0"/>
              <a:t>Hersey and Blanchard’s situational model</a:t>
            </a:r>
          </a:p>
          <a:p>
            <a:pPr lvl="1"/>
            <a:r>
              <a:rPr lang="en-US" dirty="0"/>
              <a:t>Path-Goal theory</a:t>
            </a:r>
          </a:p>
          <a:p>
            <a:pPr lvl="1"/>
            <a:r>
              <a:rPr lang="en-US" dirty="0"/>
              <a:t>Dyadic relationship theory</a:t>
            </a:r>
          </a:p>
          <a:p>
            <a:pPr lvl="1"/>
            <a:r>
              <a:rPr lang="en-US" dirty="0"/>
              <a:t>Values-based leadership theory—Servant leadership model </a:t>
            </a:r>
          </a:p>
        </p:txBody>
      </p:sp>
    </p:spTree>
    <p:extLst>
      <p:ext uri="{BB962C8B-B14F-4D97-AF65-F5344CB8AC3E}">
        <p14:creationId xmlns:p14="http://schemas.microsoft.com/office/powerpoint/2010/main" val="3772566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80558"/>
            <a:ext cx="9144000" cy="422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CBFA31-49A5-4E34-8009-D7CA73A6C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Tannenbaum and Schmidt’s Leadership Continuum 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967A-6675-4049-B0C1-3C5075DC7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1586093"/>
            <a:ext cx="4171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97001C-93B0-45E0-BC54-CF250BF26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 Leadership Matrix Models  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8A04C-F035-4798-B4B8-7771E3662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0443"/>
            <a:ext cx="6934200" cy="43434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18CC7B-AF1D-4A94-AAFA-44381FFCB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Worker Immaturity—Maturity Continuum  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38856C-3D64-4548-869D-407287045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5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29945"/>
            <a:ext cx="8609162" cy="51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B2342-26C3-4591-9CAB-F7DE18EB4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 Path–Goal Theory  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9DDF93-E0A6-4B6A-B08A-E1378747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Landmarks in Management </a:t>
            </a:r>
            <a:br>
              <a:rPr lang="en-US" dirty="0"/>
            </a:br>
            <a:r>
              <a:rPr lang="en-US" dirty="0"/>
              <a:t>as a Discipline (continued)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Humanistic management</a:t>
            </a:r>
          </a:p>
          <a:p>
            <a:pPr lvl="2"/>
            <a:r>
              <a:rPr lang="en-US" dirty="0"/>
              <a:t>Hawthorne studies</a:t>
            </a:r>
          </a:p>
          <a:p>
            <a:pPr lvl="2"/>
            <a:r>
              <a:rPr lang="en-US" dirty="0"/>
              <a:t>Human resources management</a:t>
            </a:r>
          </a:p>
          <a:p>
            <a:pPr lvl="2"/>
            <a:r>
              <a:rPr lang="en-US" dirty="0"/>
              <a:t>Douglas McGregor—X and Y theory of management</a:t>
            </a:r>
          </a:p>
          <a:p>
            <a:pPr lvl="1"/>
            <a:r>
              <a:rPr lang="en-US" dirty="0"/>
              <a:t>Operations management</a:t>
            </a:r>
          </a:p>
          <a:p>
            <a:pPr lvl="2"/>
            <a:r>
              <a:rPr lang="en-US" dirty="0"/>
              <a:t>Scheduling and queuing systems</a:t>
            </a:r>
          </a:p>
          <a:p>
            <a:pPr lvl="2"/>
            <a:r>
              <a:rPr lang="en-US" dirty="0"/>
              <a:t>Logistics</a:t>
            </a:r>
          </a:p>
          <a:p>
            <a:pPr lvl="2"/>
            <a:r>
              <a:rPr lang="en-US" dirty="0"/>
              <a:t>Data mining</a:t>
            </a:r>
          </a:p>
          <a:p>
            <a:pPr lvl="1"/>
            <a:r>
              <a:rPr lang="en-US" dirty="0"/>
              <a:t>Contemporary management</a:t>
            </a:r>
          </a:p>
          <a:p>
            <a:pPr lvl="2"/>
            <a:r>
              <a:rPr lang="en-US" dirty="0"/>
              <a:t>Peter Drucker (management by objectives)</a:t>
            </a:r>
          </a:p>
          <a:p>
            <a:pPr lvl="2"/>
            <a:r>
              <a:rPr lang="en-US" dirty="0"/>
              <a:t>W. Edwards Deming (total quality management)</a:t>
            </a:r>
          </a:p>
          <a:p>
            <a:pPr lvl="2"/>
            <a:r>
              <a:rPr lang="en-US" dirty="0"/>
              <a:t>Business process reengineering</a:t>
            </a:r>
          </a:p>
        </p:txBody>
      </p:sp>
    </p:spTree>
    <p:extLst>
      <p:ext uri="{BB962C8B-B14F-4D97-AF65-F5344CB8AC3E}">
        <p14:creationId xmlns:p14="http://schemas.microsoft.com/office/powerpoint/2010/main" val="766108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381" y="1422975"/>
            <a:ext cx="5928534" cy="436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61381" y="5786011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Swenson 2014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3C8EE8-2C8F-40DE-94BD-492EE6DE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Systems View Of Overtime Effects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A0E64-87BC-471E-9BD8-F3EA90A90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704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of Innovations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Categories of adopter groups</a:t>
            </a:r>
          </a:p>
          <a:p>
            <a:pPr lvl="1"/>
            <a:r>
              <a:rPr lang="en-US" dirty="0"/>
              <a:t>Innovators—risk takers</a:t>
            </a:r>
          </a:p>
          <a:p>
            <a:pPr lvl="2"/>
            <a:r>
              <a:rPr lang="en-US" dirty="0"/>
              <a:t>Inventor</a:t>
            </a:r>
          </a:p>
          <a:p>
            <a:pPr lvl="2"/>
            <a:r>
              <a:rPr lang="en-US" dirty="0"/>
              <a:t>Champion</a:t>
            </a:r>
          </a:p>
          <a:p>
            <a:pPr lvl="2"/>
            <a:r>
              <a:rPr lang="en-US" dirty="0"/>
              <a:t>Sponsor</a:t>
            </a:r>
          </a:p>
          <a:p>
            <a:pPr lvl="2"/>
            <a:r>
              <a:rPr lang="en-US" dirty="0"/>
              <a:t>Critic</a:t>
            </a:r>
          </a:p>
          <a:p>
            <a:pPr lvl="1"/>
            <a:r>
              <a:rPr lang="en-US" dirty="0"/>
              <a:t>Early adopters—local opinion leaders</a:t>
            </a:r>
          </a:p>
          <a:p>
            <a:pPr lvl="1"/>
            <a:r>
              <a:rPr lang="en-US" dirty="0"/>
              <a:t>Early majority—</a:t>
            </a:r>
            <a:r>
              <a:rPr lang="en-US" dirty="0" err="1"/>
              <a:t>nonleaders</a:t>
            </a:r>
            <a:r>
              <a:rPr lang="en-US" dirty="0"/>
              <a:t>; natural bridge between early and late adopters</a:t>
            </a:r>
          </a:p>
          <a:p>
            <a:pPr lvl="1"/>
            <a:r>
              <a:rPr lang="en-US" dirty="0"/>
              <a:t>Late majority—respond to economic and social pressure</a:t>
            </a:r>
          </a:p>
          <a:p>
            <a:pPr lvl="1"/>
            <a:r>
              <a:rPr lang="en-US" dirty="0"/>
              <a:t>Laggards—suspicious of change</a:t>
            </a:r>
          </a:p>
          <a:p>
            <a:r>
              <a:rPr lang="en-US" dirty="0"/>
              <a:t>Diffusion curve</a:t>
            </a:r>
          </a:p>
        </p:txBody>
      </p:sp>
    </p:spTree>
    <p:extLst>
      <p:ext uri="{BB962C8B-B14F-4D97-AF65-F5344CB8AC3E}">
        <p14:creationId xmlns:p14="http://schemas.microsoft.com/office/powerpoint/2010/main" val="3727903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589" y="1133055"/>
            <a:ext cx="42957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04258-DF05-4164-BE0D-0D2281C4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Characteristics of Innovation Stakeholders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D3800-5569-4A5A-B517-969191A29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9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013" y="1766888"/>
            <a:ext cx="43719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E32A9-E920-4852-8E1A-F078BE03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Diffusion S-curve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7DAA-A799-4851-BDCA-1B24C05EB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agents</a:t>
            </a:r>
          </a:p>
          <a:p>
            <a:pPr lvl="1"/>
            <a:r>
              <a:rPr lang="en-US" dirty="0"/>
              <a:t>Internal change agents</a:t>
            </a:r>
          </a:p>
          <a:p>
            <a:pPr lvl="1"/>
            <a:r>
              <a:rPr lang="en-US" dirty="0"/>
              <a:t>External change agents </a:t>
            </a:r>
          </a:p>
          <a:p>
            <a:r>
              <a:rPr lang="en-US" dirty="0"/>
              <a:t>Stages of change </a:t>
            </a:r>
          </a:p>
          <a:p>
            <a:pPr lvl="1"/>
            <a:r>
              <a:rPr lang="en-US" dirty="0"/>
              <a:t>Lewin’s stages of change—unfreezing, change, and refreezing </a:t>
            </a:r>
          </a:p>
          <a:p>
            <a:pPr lvl="1"/>
            <a:r>
              <a:rPr lang="en-US" dirty="0" err="1"/>
              <a:t>Kubler’s</a:t>
            </a:r>
            <a:r>
              <a:rPr lang="en-US" dirty="0"/>
              <a:t> theory of loss and grief </a:t>
            </a:r>
          </a:p>
        </p:txBody>
      </p:sp>
    </p:spTree>
    <p:extLst>
      <p:ext uri="{BB962C8B-B14F-4D97-AF65-F5344CB8AC3E}">
        <p14:creationId xmlns:p14="http://schemas.microsoft.com/office/powerpoint/2010/main" val="793611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Management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Resistance to change </a:t>
            </a:r>
          </a:p>
          <a:p>
            <a:r>
              <a:rPr lang="en-US" dirty="0"/>
              <a:t>Facilitation of change </a:t>
            </a:r>
          </a:p>
          <a:p>
            <a:pPr lvl="1"/>
            <a:r>
              <a:rPr lang="en-US" dirty="0" err="1"/>
              <a:t>Bridges’s</a:t>
            </a:r>
            <a:r>
              <a:rPr lang="en-US" dirty="0"/>
              <a:t> stages of transition  </a:t>
            </a:r>
          </a:p>
          <a:p>
            <a:pPr lvl="1"/>
            <a:r>
              <a:rPr lang="en-US" dirty="0"/>
              <a:t>Kotter’s 8-step change model</a:t>
            </a:r>
          </a:p>
        </p:txBody>
      </p:sp>
    </p:spTree>
    <p:extLst>
      <p:ext uri="{BB962C8B-B14F-4D97-AF65-F5344CB8AC3E}">
        <p14:creationId xmlns:p14="http://schemas.microsoft.com/office/powerpoint/2010/main" val="1874091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2575" y="1407993"/>
            <a:ext cx="60388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27A473-1D1E-419D-B969-7B8A54AC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between Managers and Leaders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C4868-6154-4F6E-AAD8-1C1C8268C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82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644409"/>
          <a:ext cx="8458200" cy="4711941"/>
        </p:xfrm>
        <a:graphic>
          <a:graphicData uri="http://schemas.openxmlformats.org/drawingml/2006/table">
            <a:tbl>
              <a:tblPr/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1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7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2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Internal Change Agent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Bold"/>
                        </a:rPr>
                        <a:t>External Change Agent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416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Advantages</a:t>
                      </a:r>
                      <a:endParaRPr lang="en-US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Knows the environment, culture, people, issues, and hidden agendas 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Develops and keeps expertise and resources internal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Creates and maintains norms of organization renewal from within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Provides higher security and confidentiality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5.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have trust and respect of others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6.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Has strong personal investment in success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Provides fresh, outside, objective perspective 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Is willing to assert, challenge, and question norms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have more legitimacy to insiders by not taking sides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Brings skills and techniques not available from within organization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5.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Brings diverse organizational experiences to bear; benchmarks comparisons</a:t>
                      </a:r>
                      <a:endParaRPr lang="en-US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8D025B5-9CBB-42FB-B8B1-0F31D294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Internal and External Change Agents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BD852D-8F2E-4974-A5A6-489CF3253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54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742536"/>
          <a:ext cx="8534400" cy="394716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Disadvantages</a:t>
                      </a:r>
                      <a:endParaRPr lang="en-US" sz="2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be biased; has already taken sides, or may be disliked or mistrusted by some stakeholders 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have previous relationships that contribute to subgrouping or fragmentation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Takes change agent away from other duties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be enculturated and is “part of the problem” or does not see it 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5.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Is subject to organizational sanctions and pressures as an employee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1.</a:t>
                      </a: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spc="-5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or may not be available when needed by the organization; may split time and commitments with other clients 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2.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Incurs high expense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3.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Takes time to become familiar with the system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  <a:p>
                      <a:pPr marL="288925" marR="0" indent="-288925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88900" algn="r"/>
                        </a:tabLs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4.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 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LTStd-Roman"/>
                        </a:rPr>
                        <a:t>May create codependency or may abandon the system</a:t>
                      </a:r>
                      <a:endParaRPr lang="en-US" sz="20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50800" marR="508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0811153-A81D-4AF2-9E24-F3247FDB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and Disadvantages of Internal and External Change Agents (continued)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89353-BD08-435B-941D-3DF84E642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8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09600" y="4876800"/>
            <a:ext cx="8458200" cy="1752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601" y="1837247"/>
            <a:ext cx="42100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343D7D-4A78-4195-968E-595BBEE1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Force  Field Analysis of Forces for the Balanced Scorecard  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73D8EE-2F11-46C3-B11A-EFCCC5AEE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1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38200"/>
            <a:ext cx="8610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ea typeface="Times New Roman"/>
              </a:rPr>
              <a:t> </a:t>
            </a:r>
            <a:r>
              <a:rPr lang="en-US" sz="3400" dirty="0">
                <a:solidFill>
                  <a:srgbClr val="8C2638"/>
                </a:solidFill>
                <a:latin typeface="+mj-lt"/>
                <a:ea typeface="Times New Roman"/>
              </a:rPr>
              <a:t>Foundations of Management Timeline </a:t>
            </a:r>
            <a:r>
              <a:rPr lang="en-US" sz="2000" dirty="0">
                <a:latin typeface="+mj-lt"/>
                <a:ea typeface="Times New Roman"/>
              </a:rPr>
              <a:t> </a:t>
            </a:r>
            <a:r>
              <a:rPr lang="en-US" sz="2800" dirty="0">
                <a:latin typeface="+mj-lt"/>
              </a:rPr>
              <a:t> </a:t>
            </a:r>
            <a:r>
              <a:rPr lang="en-US" sz="2000" dirty="0">
                <a:latin typeface="+mj-lt"/>
                <a:ea typeface="Times New Roman"/>
              </a:rPr>
              <a:t> </a:t>
            </a:r>
            <a:endParaRPr lang="en-US" sz="2800" dirty="0">
              <a:effectLst/>
              <a:latin typeface="+mj-lt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026" y="2208362"/>
            <a:ext cx="8671996" cy="2881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525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Kotter’s Phases of Change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63" y="1825625"/>
            <a:ext cx="6107674" cy="4351338"/>
          </a:xfrm>
        </p:spPr>
      </p:pic>
    </p:spTree>
    <p:extLst>
      <p:ext uri="{BB962C8B-B14F-4D97-AF65-F5344CB8AC3E}">
        <p14:creationId xmlns:p14="http://schemas.microsoft.com/office/powerpoint/2010/main" val="2618934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1" y="1684585"/>
            <a:ext cx="7283210" cy="456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6965D-C39E-4736-BE05-AF96D339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Impact of Change on Different Stakeholders 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C094A-84C8-4456-AB52-90551DE8A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7356" y="1891148"/>
            <a:ext cx="678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LTStd-Roman" charset="0"/>
              </a:rPr>
              <a:t>Gantt chart showing sequence of initial EHR implementation timeline.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6" y="2628484"/>
            <a:ext cx="848870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57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DD438-9C5D-4A96-A3D7-9B8203E9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76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40271"/>
              </p:ext>
            </p:extLst>
          </p:nvPr>
        </p:nvGraphicFramePr>
        <p:xfrm>
          <a:off x="381000" y="1255931"/>
          <a:ext cx="86106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04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45107" marR="4510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805113" y="2225903"/>
            <a:ext cx="24237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altLang="en-US" sz="800" b="0" i="0" u="sng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 action="ppaction://noaction"/>
              </a:rPr>
              <a:t>[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dirty="0" err="1"/>
              <a:t>Fayol’s</a:t>
            </a:r>
            <a:r>
              <a:rPr lang="en-US" altLang="en-US" dirty="0"/>
              <a:t> Fourteen Principles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4FBEC7-2ABC-4905-B256-0C4AAC735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Specialization of labor: Work allocation and specialization allow concentrated activities, deeper understanding, and better efficiency.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Authority: The person to whom responsibilities are given has the right to give direction and expect obedience.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Discipline: The smooth operation of a business requires standards, rules, and values for consistency of action.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Unity of command: Every employee receives direction and instructions from only one boss.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Unity of direction: All workers are aligned in their efforts toward a single outcome.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Subordination of individual interests: Accomplishing shared values and organizational goals take priority over individual agendas.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Remuneration: Employees should receive fair pay for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7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371960"/>
            <a:ext cx="8001000" cy="46628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Centralization: Decisions are made at the top.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spc="-10" dirty="0">
                <a:solidFill>
                  <a:srgbClr val="000000"/>
                </a:solidFill>
                <a:latin typeface="Arial"/>
              </a:rPr>
              <a:t>Scalar chain: Everyone is clearly included in the chain of command and line of authority from top to bottom of the organization.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Order: People should clearly understand where they fit in the organization, and all people and material have a place.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Equity: People are treated fairly, and a sense of justice should pervade the organization.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Tenure: Turnover is undesirable, and loyalty to the organization is sought.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 Initiative: Personal initiative should be encouraged.</a:t>
            </a:r>
          </a:p>
          <a:p>
            <a:pPr marL="342900" lvl="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 Esprit de corps: Harmony, cohesion, teamwork, and good interpersonal relationships should be encouraged.</a:t>
            </a:r>
            <a:endParaRPr lang="en-US" sz="1800" dirty="0">
              <a:solidFill>
                <a:srgbClr val="000000"/>
              </a:solidFill>
              <a:latin typeface="Arial"/>
              <a:ea typeface="Times New Roman"/>
              <a:cs typeface="TimesLTStd-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80831"/>
            <a:ext cx="8229600" cy="8911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548B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itchFamily="18" charset="0"/>
                <a:cs typeface="+mj-cs"/>
              </a:rPr>
              <a:t>Fayol’s Fourteen Principles 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548B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6608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57913"/>
              </p:ext>
            </p:extLst>
          </p:nvPr>
        </p:nvGraphicFramePr>
        <p:xfrm>
          <a:off x="228600" y="1143000"/>
          <a:ext cx="8763000" cy="4114800"/>
        </p:xfrm>
        <a:graphic>
          <a:graphicData uri="http://schemas.openxmlformats.org/drawingml/2006/table">
            <a:tbl>
              <a:tblPr firstRow="1" firstCol="1" bandRow="1"/>
              <a:tblGrid>
                <a:gridCol w="876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0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LTStd-Roman"/>
                      </a:endParaRPr>
                    </a:p>
                  </a:txBody>
                  <a:tcPr marL="38179" marR="3817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A89675-098B-47EA-BA00-C2880A28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Deming’s Fourteen Principles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E6048-29E6-4B5A-9829-14A80C0D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12" y="1438764"/>
            <a:ext cx="7886700" cy="4351338"/>
          </a:xfrm>
        </p:spPr>
        <p:txBody>
          <a:bodyPr>
            <a:normAutofit fontScale="550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Create a constancy of purpose toward continual improvement of products and services, with the objectives to stay in business, be competitive, and provide jobs.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Adopt the new philosophy for a new economic age by correcting superstitious learning, calling for a major change, and looking at the customer rather than competition.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Cease dependence on inspection to achieve quality by eliminating emphasis on mass inspection and building quality in from the beginning.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Don’t award business based on price tag alone, and minimize total costs by developing trusting and loyal long-term relationships with single suppliers.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pc="-5" dirty="0">
                <a:solidFill>
                  <a:srgbClr val="000000"/>
                </a:solidFill>
                <a:ea typeface="Times New Roman"/>
                <a:cs typeface="TimesLTStd-Roman"/>
              </a:rPr>
              <a:t>Constantly and continually improve production and service systems and thereby improve quality and decrease costs.</a:t>
            </a:r>
            <a:endParaRPr lang="en-US" dirty="0">
              <a:solidFill>
                <a:srgbClr val="000000"/>
              </a:solidFill>
              <a:ea typeface="Times New Roman"/>
              <a:cs typeface="TimesLTStd-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7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332081"/>
            <a:ext cx="8382000" cy="464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endParaRPr lang="en-US" sz="1800" dirty="0">
              <a:solidFill>
                <a:srgbClr val="000000"/>
              </a:solidFill>
              <a:latin typeface="+mj-lt"/>
              <a:ea typeface="Times New Roman"/>
              <a:cs typeface="TimesLTStd-Roman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64801"/>
            <a:ext cx="8229600" cy="891129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2CD605-F10B-427C-A157-F9B81F187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Deming’s Fourteen Principles (continued)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CA4AC-6F8A-4EB8-8C27-800ECB18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50253"/>
            <a:ext cx="7886700" cy="4351338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Institute training on the job, where barriers to good work are removed and managers provide a setting that promotes worker success.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pc="-5" dirty="0">
                <a:solidFill>
                  <a:srgbClr val="000000"/>
                </a:solidFill>
                <a:ea typeface="Times New Roman"/>
                <a:cs typeface="TimesLTStd-Roman"/>
              </a:rPr>
              <a:t>Institute leadership with the aim of revising supervision to better help people, machines, and processes do a better job.</a:t>
            </a:r>
            <a:endParaRPr lang="en-US" dirty="0">
              <a:solidFill>
                <a:srgbClr val="000000"/>
              </a:solidFill>
              <a:ea typeface="Times New Roman"/>
              <a:cs typeface="TimesLTStd-Roman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Drive out fear so everyone can work effectively toward company goals.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Break down barriers between departments so that various departments can work as a team and anticipate problems of production or use of a product or service.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LTStd-Roman"/>
              </a:rPr>
              <a:t>Avoid asking for new levels of productivity and zero defects through slogans and targets because most problems of low productivity lie with the system rather than the worker.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2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IMA_PPT_4" id="{FDAC70BC-4F17-A64A-8CEF-517AF3A2CB38}" vid="{907D5462-95BE-0045-987A-8A15176C9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1965</Words>
  <Application>Microsoft Office PowerPoint</Application>
  <PresentationFormat>On-screen Show (4:3)</PresentationFormat>
  <Paragraphs>248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Symbol</vt:lpstr>
      <vt:lpstr>Times</vt:lpstr>
      <vt:lpstr>Office Theme</vt:lpstr>
      <vt:lpstr>Health Information Management: Concepts, Principles, and Practice Fifth Edition</vt:lpstr>
      <vt:lpstr>Landmarks in Management  as a Discipline </vt:lpstr>
      <vt:lpstr>Landmarks in Management  as a Discipline (continued)</vt:lpstr>
      <vt:lpstr>PowerPoint Presentation</vt:lpstr>
      <vt:lpstr>PowerPoint Presentation</vt:lpstr>
      <vt:lpstr>Fayol’s Fourteen Principles </vt:lpstr>
      <vt:lpstr>PowerPoint Presentation</vt:lpstr>
      <vt:lpstr>Deming’s Fourteen Principles  </vt:lpstr>
      <vt:lpstr>Deming’s Fourteen Principles (continued) </vt:lpstr>
      <vt:lpstr>Deming’s Fourteen Principles  </vt:lpstr>
      <vt:lpstr>Characteristics of Highly Successful Firms  </vt:lpstr>
      <vt:lpstr>Characteristics of Highly Successful Firms  </vt:lpstr>
      <vt:lpstr>Management Functions</vt:lpstr>
      <vt:lpstr> Sample Hospital Organizational Chart </vt:lpstr>
      <vt:lpstr>Management Functions (continued)</vt:lpstr>
      <vt:lpstr>Management Functions by Organization Level   </vt:lpstr>
      <vt:lpstr>Levels of Management and Skills</vt:lpstr>
      <vt:lpstr>PowerPoint Presentation</vt:lpstr>
      <vt:lpstr>Attributes of Emotional Intelligence </vt:lpstr>
      <vt:lpstr>Managerial Activities and Associated Roles</vt:lpstr>
      <vt:lpstr>Mintzberg’s Managerial Roles    </vt:lpstr>
      <vt:lpstr>Mintzberg’s Managerial Roles (continued)    </vt:lpstr>
      <vt:lpstr>Paradigm Shift in Management  </vt:lpstr>
      <vt:lpstr>Paradigm Shift in Management (continued) </vt:lpstr>
      <vt:lpstr>Trends in Leadership Theory</vt:lpstr>
      <vt:lpstr>Tannenbaum and Schmidt’s Leadership Continuum   </vt:lpstr>
      <vt:lpstr> Leadership Matrix Models    </vt:lpstr>
      <vt:lpstr>Worker Immaturity—Maturity Continuum   </vt:lpstr>
      <vt:lpstr> Path–Goal Theory    </vt:lpstr>
      <vt:lpstr>A Systems View Of Overtime Effects  </vt:lpstr>
      <vt:lpstr>Diffusion of Innovations</vt:lpstr>
      <vt:lpstr>Characteristics of Innovation Stakeholders </vt:lpstr>
      <vt:lpstr>Innovation Diffusion S-curve </vt:lpstr>
      <vt:lpstr>Change Management</vt:lpstr>
      <vt:lpstr>Change Management (continued)</vt:lpstr>
      <vt:lpstr>Differences between Managers and Leaders </vt:lpstr>
      <vt:lpstr>Advantages and Disadvantages of Internal and External Change Agents </vt:lpstr>
      <vt:lpstr>Advantages and Disadvantages of Internal and External Change Agents (continued) </vt:lpstr>
      <vt:lpstr>Force  Field Analysis of Forces for the Balanced Scorecard   </vt:lpstr>
      <vt:lpstr>Kotter’s Phases of Change</vt:lpstr>
      <vt:lpstr>Variable Impact of Change on Different Stakeholders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Title, Title, Title</dc:title>
  <dc:creator>JBlock</dc:creator>
  <cp:lastModifiedBy>Holder, Tina</cp:lastModifiedBy>
  <cp:revision>8</cp:revision>
  <cp:lastPrinted>2018-12-07T14:38:18Z</cp:lastPrinted>
  <dcterms:created xsi:type="dcterms:W3CDTF">2020-02-12T20:36:57Z</dcterms:created>
  <dcterms:modified xsi:type="dcterms:W3CDTF">2021-11-24T09:55:56Z</dcterms:modified>
</cp:coreProperties>
</file>