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handoutMasterIdLst>
    <p:handoutMasterId r:id="rId37"/>
  </p:handoutMasterIdLst>
  <p:sldIdLst>
    <p:sldId id="301" r:id="rId2"/>
    <p:sldId id="309" r:id="rId3"/>
    <p:sldId id="310" r:id="rId4"/>
    <p:sldId id="311" r:id="rId5"/>
    <p:sldId id="312" r:id="rId6"/>
    <p:sldId id="313" r:id="rId7"/>
    <p:sldId id="314" r:id="rId8"/>
    <p:sldId id="315" r:id="rId9"/>
    <p:sldId id="316" r:id="rId10"/>
    <p:sldId id="317" r:id="rId11"/>
    <p:sldId id="318" r:id="rId12"/>
    <p:sldId id="319" r:id="rId13"/>
    <p:sldId id="320" r:id="rId14"/>
    <p:sldId id="321" r:id="rId15"/>
    <p:sldId id="322" r:id="rId16"/>
    <p:sldId id="323" r:id="rId17"/>
    <p:sldId id="324" r:id="rId18"/>
    <p:sldId id="325" r:id="rId19"/>
    <p:sldId id="326" r:id="rId20"/>
    <p:sldId id="327" r:id="rId21"/>
    <p:sldId id="328" r:id="rId22"/>
    <p:sldId id="329" r:id="rId23"/>
    <p:sldId id="330" r:id="rId24"/>
    <p:sldId id="331" r:id="rId25"/>
    <p:sldId id="332" r:id="rId26"/>
    <p:sldId id="333" r:id="rId27"/>
    <p:sldId id="334" r:id="rId28"/>
    <p:sldId id="335" r:id="rId29"/>
    <p:sldId id="336" r:id="rId30"/>
    <p:sldId id="337" r:id="rId31"/>
    <p:sldId id="338" r:id="rId32"/>
    <p:sldId id="339" r:id="rId33"/>
    <p:sldId id="340" r:id="rId34"/>
    <p:sldId id="341"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263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60"/>
  </p:normalViewPr>
  <p:slideViewPr>
    <p:cSldViewPr snapToGrid="0" snapToObjects="1">
      <p:cViewPr>
        <p:scale>
          <a:sx n="70" d="100"/>
          <a:sy n="70" d="100"/>
        </p:scale>
        <p:origin x="-1374"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16CE90D-614B-5042-BB3B-997BC1CD2487}" type="datetimeFigureOut">
              <a:rPr lang="en-US" smtClean="0"/>
              <a:pPr/>
              <a:t>7/27/2016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544E58-D5C7-8A40-B70F-5AB6382F99D5}" type="slidenum">
              <a:rPr lang="en-US" smtClean="0"/>
              <a:pPr/>
              <a:t>‹#›</a:t>
            </a:fld>
            <a:endParaRPr lang="en-US"/>
          </a:p>
        </p:txBody>
      </p:sp>
    </p:spTree>
    <p:extLst>
      <p:ext uri="{BB962C8B-B14F-4D97-AF65-F5344CB8AC3E}">
        <p14:creationId xmlns="" xmlns:p14="http://schemas.microsoft.com/office/powerpoint/2010/main" val="5624286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336B6B-5538-437E-A1C4-C8225ABF0398}" type="datetimeFigureOut">
              <a:rPr lang="en-US" smtClean="0"/>
              <a:pPr/>
              <a:t>7/27/2016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3F9306-14AC-4452-9887-0DE5CBCC17C5}" type="slidenum">
              <a:rPr lang="en-US" smtClean="0"/>
              <a:pPr/>
              <a:t>‹#›</a:t>
            </a:fld>
            <a:endParaRPr lang="en-US"/>
          </a:p>
        </p:txBody>
      </p:sp>
    </p:spTree>
    <p:extLst>
      <p:ext uri="{BB962C8B-B14F-4D97-AF65-F5344CB8AC3E}">
        <p14:creationId xmlns="" xmlns:p14="http://schemas.microsoft.com/office/powerpoint/2010/main" val="96015871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1747"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xmlns="" val="36561990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7411"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xmlns="" val="777604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9459"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xmlns="" val="367235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4579"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xmlns="" val="7135181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7891"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smtClean="0"/>
          </a:p>
        </p:txBody>
      </p:sp>
    </p:spTree>
    <p:extLst>
      <p:ext uri="{BB962C8B-B14F-4D97-AF65-F5344CB8AC3E}">
        <p14:creationId xmlns:p14="http://schemas.microsoft.com/office/powerpoint/2010/main" xmlns="" val="3127869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3795"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xmlns="" val="2641226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3011"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xmlns="" val="3997182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4819"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xmlns="" val="2589835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5843"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xmlns="" val="4282888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6867"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xmlns="" val="21441508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5059"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xmlns="" val="3498399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9939"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xmlns="" val="1116401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6323"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Tree>
    <p:extLst>
      <p:ext uri="{BB962C8B-B14F-4D97-AF65-F5344CB8AC3E}">
        <p14:creationId xmlns:p14="http://schemas.microsoft.com/office/powerpoint/2010/main" xmlns="" val="19726757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2016AHIMA_TitleSlide.jpg"/>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0" y="-35085"/>
            <a:ext cx="9143999" cy="1142999"/>
          </a:xfrm>
          <a:noFill/>
        </p:spPr>
        <p:txBody>
          <a:bodyPr/>
          <a:lstStyle>
            <a:lvl1pPr algn="ctr">
              <a:defRPr lang="en-US" dirty="0">
                <a:solidFill>
                  <a:schemeClr val="bg2">
                    <a:lumMod val="50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655495" y="1277050"/>
            <a:ext cx="5374488" cy="1326166"/>
          </a:xfrm>
        </p:spPr>
        <p:txBody>
          <a:bodyPr>
            <a:normAutofit/>
          </a:bodyPr>
          <a:lstStyle>
            <a:lvl1pPr marL="0" indent="0" algn="l">
              <a:buNone/>
              <a:defRPr sz="2800">
                <a:solidFill>
                  <a:srgbClr val="8C263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Text Box 15"/>
          <p:cNvSpPr txBox="1">
            <a:spLocks noChangeArrowheads="1"/>
          </p:cNvSpPr>
          <p:nvPr userDrawn="1"/>
        </p:nvSpPr>
        <p:spPr bwMode="auto">
          <a:xfrm>
            <a:off x="239477" y="6562695"/>
            <a:ext cx="697443" cy="200055"/>
          </a:xfrm>
          <a:prstGeom prst="rect">
            <a:avLst/>
          </a:prstGeom>
          <a:noFill/>
          <a:ln w="9525">
            <a:noFill/>
            <a:miter lim="800000"/>
            <a:headEnd/>
            <a:tailEnd/>
          </a:ln>
          <a:effectLst/>
        </p:spPr>
        <p:txBody>
          <a:bodyPr wrap="square">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50000"/>
              </a:spcBef>
            </a:pPr>
            <a:r>
              <a:rPr lang="en-US" sz="700" dirty="0">
                <a:solidFill>
                  <a:schemeClr val="tx1">
                    <a:lumMod val="50000"/>
                    <a:lumOff val="50000"/>
                  </a:schemeClr>
                </a:solidFill>
                <a:latin typeface="Arial" pitchFamily="-111" charset="0"/>
              </a:rPr>
              <a:t>© </a:t>
            </a:r>
            <a:r>
              <a:rPr lang="en-US" sz="700" dirty="0" smtClean="0">
                <a:solidFill>
                  <a:schemeClr val="tx1">
                    <a:lumMod val="50000"/>
                    <a:lumOff val="50000"/>
                  </a:schemeClr>
                </a:solidFill>
                <a:latin typeface="Arial" pitchFamily="-111" charset="0"/>
              </a:rPr>
              <a:t>2016</a:t>
            </a:r>
            <a:endParaRPr lang="en-US" sz="700" dirty="0">
              <a:solidFill>
                <a:schemeClr val="tx1">
                  <a:lumMod val="50000"/>
                  <a:lumOff val="50000"/>
                </a:schemeClr>
              </a:solidFill>
              <a:latin typeface="Arial" pitchFamily="-111" charset="0"/>
            </a:endParaRPr>
          </a:p>
        </p:txBody>
      </p:sp>
    </p:spTree>
    <p:extLst>
      <p:ext uri="{BB962C8B-B14F-4D97-AF65-F5344CB8AC3E}">
        <p14:creationId xmlns="" xmlns:p14="http://schemas.microsoft.com/office/powerpoint/2010/main" val="40219352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28207169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7CC1D2F4-0945-CC4D-959A-941C01B8BF80}" type="datetimeFigureOut">
              <a:rPr lang="en-US" smtClean="0"/>
              <a:pPr/>
              <a:t>7/27/2016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3B594D77-8281-9E4E-B782-B135F2B5F3B7}" type="slidenum">
              <a:rPr lang="en-US" smtClean="0"/>
              <a:pPr/>
              <a:t>‹#›</a:t>
            </a:fld>
            <a:endParaRPr lang="en-US"/>
          </a:p>
        </p:txBody>
      </p:sp>
    </p:spTree>
    <p:extLst>
      <p:ext uri="{BB962C8B-B14F-4D97-AF65-F5344CB8AC3E}">
        <p14:creationId xmlns:p14="http://schemas.microsoft.com/office/powerpoint/2010/main" xmlns="" val="2420098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3309475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2016AHIMA_MasterSlide.jpg"/>
          <p:cNvPicPr>
            <a:picLocks noChangeAspect="1"/>
          </p:cNvPicPr>
          <p:nvPr userDrawn="1"/>
        </p:nvPicPr>
        <p:blipFill>
          <a:blip r:embed="rId6">
            <a:extLst>
              <a:ext uri="{28A0092B-C50C-407E-A947-70E740481C1C}">
                <a14:useLocalDpi xmlns="" xmlns:a14="http://schemas.microsoft.com/office/drawing/2010/main" val="0"/>
              </a:ext>
            </a:extLst>
          </a:blip>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701674"/>
            <a:ext cx="8229600" cy="89112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034859"/>
            <a:ext cx="8229600" cy="409130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p:nvPr userDrawn="1"/>
        </p:nvSpPr>
        <p:spPr>
          <a:xfrm>
            <a:off x="222250" y="6223000"/>
            <a:ext cx="8741833" cy="53975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descr="AHIMAPress LOGO.jpg"/>
          <p:cNvPicPr>
            <a:picLocks noChangeAspect="1"/>
          </p:cNvPicPr>
          <p:nvPr userDrawn="1"/>
        </p:nvPicPr>
        <p:blipFill>
          <a:blip r:embed="rId7"/>
          <a:stretch>
            <a:fillRect/>
          </a:stretch>
        </p:blipFill>
        <p:spPr>
          <a:xfrm>
            <a:off x="7610475" y="6320832"/>
            <a:ext cx="1076325" cy="377190"/>
          </a:xfrm>
          <a:prstGeom prst="rect">
            <a:avLst/>
          </a:prstGeom>
        </p:spPr>
      </p:pic>
      <p:sp>
        <p:nvSpPr>
          <p:cNvPr id="6" name="Text Box 15"/>
          <p:cNvSpPr txBox="1">
            <a:spLocks noChangeArrowheads="1"/>
          </p:cNvSpPr>
          <p:nvPr userDrawn="1"/>
        </p:nvSpPr>
        <p:spPr bwMode="auto">
          <a:xfrm>
            <a:off x="239477" y="6562695"/>
            <a:ext cx="697443" cy="200055"/>
          </a:xfrm>
          <a:prstGeom prst="rect">
            <a:avLst/>
          </a:prstGeom>
          <a:noFill/>
          <a:ln w="9525">
            <a:noFill/>
            <a:miter lim="800000"/>
            <a:headEnd/>
            <a:tailEnd/>
          </a:ln>
          <a:effectLst/>
        </p:spPr>
        <p:txBody>
          <a:bodyPr wrap="square">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spcBef>
                <a:spcPct val="50000"/>
              </a:spcBef>
            </a:pPr>
            <a:r>
              <a:rPr lang="en-US" sz="700" dirty="0">
                <a:solidFill>
                  <a:schemeClr val="tx1">
                    <a:lumMod val="50000"/>
                    <a:lumOff val="50000"/>
                  </a:schemeClr>
                </a:solidFill>
                <a:latin typeface="Arial" pitchFamily="-111" charset="0"/>
              </a:rPr>
              <a:t>© </a:t>
            </a:r>
            <a:r>
              <a:rPr lang="en-US" sz="700" dirty="0" smtClean="0">
                <a:solidFill>
                  <a:schemeClr val="tx1">
                    <a:lumMod val="50000"/>
                    <a:lumOff val="50000"/>
                  </a:schemeClr>
                </a:solidFill>
                <a:latin typeface="Arial" pitchFamily="-111" charset="0"/>
              </a:rPr>
              <a:t>2016</a:t>
            </a:r>
            <a:endParaRPr lang="en-US" sz="700" dirty="0">
              <a:solidFill>
                <a:schemeClr val="tx1">
                  <a:lumMod val="50000"/>
                  <a:lumOff val="50000"/>
                </a:schemeClr>
              </a:solidFill>
              <a:latin typeface="Arial" pitchFamily="-111" charset="0"/>
            </a:endParaRPr>
          </a:p>
        </p:txBody>
      </p:sp>
    </p:spTree>
    <p:extLst>
      <p:ext uri="{BB962C8B-B14F-4D97-AF65-F5344CB8AC3E}">
        <p14:creationId xmlns="" xmlns:p14="http://schemas.microsoft.com/office/powerpoint/2010/main" val="398942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iming>
    <p:tnLst>
      <p:par>
        <p:cTn id="1" dur="indefinite" restart="never" nodeType="tmRoot"/>
      </p:par>
    </p:tnLst>
  </p:timing>
  <p:hf hdr="0" ftr="0" dt="0"/>
  <p:txStyles>
    <p:titleStyle>
      <a:lvl1pPr algn="l" defTabSz="457200" rtl="0" eaLnBrk="1" latinLnBrk="0" hangingPunct="1">
        <a:spcBef>
          <a:spcPct val="0"/>
        </a:spcBef>
        <a:buNone/>
        <a:defRPr sz="4400" kern="1200">
          <a:solidFill>
            <a:srgbClr val="8C2638"/>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buFont typeface="Courier New" pitchFamily="49" charset="0"/>
        <a:buChar char="o"/>
        <a:defRPr sz="28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0" y="275004"/>
            <a:ext cx="9143999" cy="1142999"/>
          </a:xfrm>
        </p:spPr>
        <p:txBody>
          <a:bodyPr>
            <a:normAutofit fontScale="90000"/>
          </a:bodyPr>
          <a:lstStyle/>
          <a:p>
            <a:r>
              <a:rPr lang="en-US" i="1" dirty="0" smtClean="0">
                <a:solidFill>
                  <a:srgbClr val="8D1B29"/>
                </a:solidFill>
                <a:latin typeface="Arial" pitchFamily="34" charset="0"/>
                <a:cs typeface="Arial" pitchFamily="34" charset="0"/>
              </a:rPr>
              <a:t>Health Information Management: Concepts, Principles, and Practice</a:t>
            </a:r>
            <a:r>
              <a:rPr lang="en-US" dirty="0" smtClean="0">
                <a:solidFill>
                  <a:srgbClr val="8D1B29"/>
                </a:solidFill>
                <a:latin typeface="Arial" pitchFamily="34" charset="0"/>
                <a:cs typeface="Arial" pitchFamily="34" charset="0"/>
              </a:rPr>
              <a:t/>
            </a:r>
            <a:br>
              <a:rPr lang="en-US" dirty="0" smtClean="0">
                <a:solidFill>
                  <a:srgbClr val="8D1B29"/>
                </a:solidFill>
                <a:latin typeface="Arial" pitchFamily="34" charset="0"/>
                <a:cs typeface="Arial" pitchFamily="34" charset="0"/>
              </a:rPr>
            </a:br>
            <a:r>
              <a:rPr lang="en-US" dirty="0" smtClean="0">
                <a:solidFill>
                  <a:srgbClr val="8D1B29"/>
                </a:solidFill>
                <a:latin typeface="Arial" pitchFamily="34" charset="0"/>
                <a:cs typeface="Arial" pitchFamily="34" charset="0"/>
              </a:rPr>
              <a:t>Fifth Edition</a:t>
            </a:r>
            <a:endParaRPr lang="en-US" dirty="0"/>
          </a:p>
        </p:txBody>
      </p:sp>
      <p:sp>
        <p:nvSpPr>
          <p:cNvPr id="6" name="Subtitle 5"/>
          <p:cNvSpPr>
            <a:spLocks noGrp="1"/>
          </p:cNvSpPr>
          <p:nvPr>
            <p:ph type="subTitle" idx="1"/>
          </p:nvPr>
        </p:nvSpPr>
        <p:spPr>
          <a:xfrm>
            <a:off x="1866911" y="1642796"/>
            <a:ext cx="5374488" cy="1326166"/>
          </a:xfrm>
        </p:spPr>
        <p:txBody>
          <a:bodyPr>
            <a:normAutofit fontScale="92500" lnSpcReduction="10000"/>
          </a:bodyPr>
          <a:lstStyle/>
          <a:p>
            <a:pPr algn="ctr"/>
            <a:r>
              <a:rPr lang="en-US" dirty="0" smtClean="0"/>
              <a:t>Chapter </a:t>
            </a:r>
            <a:r>
              <a:rPr lang="en-US" dirty="0" smtClean="0"/>
              <a:t>29 </a:t>
            </a:r>
            <a:endParaRPr lang="en-US" dirty="0" smtClean="0"/>
          </a:p>
          <a:p>
            <a:pPr algn="ctr"/>
            <a:r>
              <a:rPr lang="en-US" dirty="0" smtClean="0"/>
              <a:t>Strategic Thinking and Management</a:t>
            </a:r>
            <a:endParaRPr lang="en-US" dirty="0" smtClean="0"/>
          </a:p>
          <a:p>
            <a:pPr algn="ctr"/>
            <a:endParaRPr lang="en-US" dirty="0" smtClean="0"/>
          </a:p>
        </p:txBody>
      </p:sp>
    </p:spTree>
    <p:extLst>
      <p:ext uri="{BB962C8B-B14F-4D97-AF65-F5344CB8AC3E}">
        <p14:creationId xmlns="" xmlns:p14="http://schemas.microsoft.com/office/powerpoint/2010/main" val="3070497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838200" y="274638"/>
            <a:ext cx="7543800" cy="1325562"/>
          </a:xfrm>
        </p:spPr>
        <p:txBody>
          <a:bodyPr>
            <a:normAutofit fontScale="90000"/>
          </a:bodyPr>
          <a:lstStyle/>
          <a:p>
            <a:pPr eaLnBrk="1" hangingPunct="1">
              <a:defRPr/>
            </a:pPr>
            <a:r>
              <a:rPr lang="en-US" sz="1900" dirty="0" smtClean="0"/>
              <a:t/>
            </a:r>
            <a:br>
              <a:rPr lang="en-US" sz="1900" dirty="0" smtClean="0"/>
            </a:br>
            <a:r>
              <a:rPr lang="en-US" sz="1900" dirty="0" smtClean="0"/>
              <a:t/>
            </a:r>
            <a:br>
              <a:rPr lang="en-US" sz="1900" dirty="0" smtClean="0"/>
            </a:br>
            <a:r>
              <a:rPr lang="en-US" sz="3600" b="1" dirty="0" smtClean="0">
                <a:cs typeface="Arial Black"/>
              </a:rPr>
              <a:t>Learning Objectives</a:t>
            </a:r>
            <a:r>
              <a:rPr lang="en-US" sz="3200" dirty="0" smtClean="0"/>
              <a:t/>
            </a:r>
            <a:br>
              <a:rPr lang="en-US" sz="3200" dirty="0" smtClean="0"/>
            </a:br>
            <a:endParaRPr lang="en-US" sz="3200" dirty="0" smtClean="0"/>
          </a:p>
        </p:txBody>
      </p:sp>
      <p:sp>
        <p:nvSpPr>
          <p:cNvPr id="7171" name="Content Placeholder 1"/>
          <p:cNvSpPr>
            <a:spLocks noGrp="1"/>
          </p:cNvSpPr>
          <p:nvPr>
            <p:ph idx="4294967295"/>
          </p:nvPr>
        </p:nvSpPr>
        <p:spPr>
          <a:xfrm>
            <a:off x="762000" y="1747837"/>
            <a:ext cx="7543800" cy="4525963"/>
          </a:xfrm>
        </p:spPr>
        <p:txBody>
          <a:bodyPr/>
          <a:lstStyle/>
          <a:p>
            <a:pPr eaLnBrk="1" hangingPunct="1"/>
            <a:r>
              <a:rPr lang="en-US" sz="2400" dirty="0" smtClean="0"/>
              <a:t>Define and describe </a:t>
            </a:r>
            <a:r>
              <a:rPr lang="en-US" sz="2400" b="1" i="1" dirty="0" smtClean="0"/>
              <a:t>strategic thinking</a:t>
            </a:r>
            <a:r>
              <a:rPr lang="en-US" sz="2400" dirty="0" smtClean="0"/>
              <a:t> as an essential set of skills for strategic management and leading change in health information management (HIM) services</a:t>
            </a:r>
          </a:p>
          <a:p>
            <a:pPr eaLnBrk="1" hangingPunct="1"/>
            <a:r>
              <a:rPr lang="en-US" sz="2400" dirty="0" smtClean="0"/>
              <a:t>Explore the </a:t>
            </a:r>
            <a:r>
              <a:rPr lang="en-US" sz="2400" b="1" i="1" dirty="0" smtClean="0"/>
              <a:t>skills</a:t>
            </a:r>
            <a:r>
              <a:rPr lang="en-US" sz="2400" dirty="0" smtClean="0"/>
              <a:t> that strategic health information managers and thinkers need to possess</a:t>
            </a:r>
          </a:p>
          <a:p>
            <a:pPr eaLnBrk="1" hangingPunct="1"/>
            <a:r>
              <a:rPr lang="en-US" sz="2400" dirty="0" smtClean="0"/>
              <a:t>Know the steps of the </a:t>
            </a:r>
            <a:r>
              <a:rPr lang="en-US" sz="2400" b="1" i="1" dirty="0" smtClean="0"/>
              <a:t>strategic management and strategic thinking process</a:t>
            </a:r>
            <a:r>
              <a:rPr lang="en-US" sz="2400" dirty="0" smtClean="0"/>
              <a:t> </a:t>
            </a:r>
          </a:p>
          <a:p>
            <a:pPr eaLnBrk="1" hangingPunct="1"/>
            <a:r>
              <a:rPr lang="en-US" sz="2400" dirty="0" smtClean="0"/>
              <a:t>Understand </a:t>
            </a:r>
            <a:r>
              <a:rPr lang="en-US" sz="2400" b="1" i="1" dirty="0" smtClean="0"/>
              <a:t>tools and approaches</a:t>
            </a:r>
            <a:r>
              <a:rPr lang="en-US" sz="2400" dirty="0" smtClean="0"/>
              <a:t> that complement the strategic management and thinking process</a:t>
            </a:r>
          </a:p>
        </p:txBody>
      </p:sp>
    </p:spTree>
    <p:extLst>
      <p:ext uri="{BB962C8B-B14F-4D97-AF65-F5344CB8AC3E}">
        <p14:creationId xmlns:p14="http://schemas.microsoft.com/office/powerpoint/2010/main" xmlns="" val="6752223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p:cNvSpPr>
          <p:nvPr>
            <p:ph type="title"/>
          </p:nvPr>
        </p:nvSpPr>
        <p:spPr/>
        <p:txBody>
          <a:bodyPr>
            <a:normAutofit fontScale="90000"/>
          </a:bodyPr>
          <a:lstStyle/>
          <a:p>
            <a:pPr>
              <a:defRPr/>
            </a:pPr>
            <a:r>
              <a:rPr lang="en-US" b="1" dirty="0" smtClean="0"/>
              <a:t/>
            </a:r>
            <a:br>
              <a:rPr lang="en-US" b="1" dirty="0" smtClean="0"/>
            </a:br>
            <a:r>
              <a:rPr lang="en-US" sz="3600" b="1" dirty="0" smtClean="0">
                <a:cs typeface="Arial Black"/>
              </a:rPr>
              <a:t>Learning Objectives</a:t>
            </a:r>
            <a:r>
              <a:rPr lang="en-US" sz="3200" dirty="0" smtClean="0"/>
              <a:t/>
            </a:r>
            <a:br>
              <a:rPr lang="en-US" sz="3200" dirty="0" smtClean="0"/>
            </a:br>
            <a:endParaRPr lang="en-US" b="1" dirty="0" smtClean="0"/>
          </a:p>
        </p:txBody>
      </p:sp>
      <p:sp>
        <p:nvSpPr>
          <p:cNvPr id="8195" name="Rectangle 3"/>
          <p:cNvSpPr>
            <a:spLocks noGrp="1"/>
          </p:cNvSpPr>
          <p:nvPr>
            <p:ph idx="1"/>
          </p:nvPr>
        </p:nvSpPr>
        <p:spPr>
          <a:xfrm>
            <a:off x="457200" y="1736101"/>
            <a:ext cx="8229600" cy="4390062"/>
          </a:xfrm>
        </p:spPr>
        <p:txBody>
          <a:bodyPr>
            <a:normAutofit lnSpcReduction="10000"/>
          </a:bodyPr>
          <a:lstStyle/>
          <a:p>
            <a:pPr eaLnBrk="1" hangingPunct="1"/>
            <a:r>
              <a:rPr lang="en-US" sz="2400" dirty="0" smtClean="0"/>
              <a:t>Appreciate the importance of </a:t>
            </a:r>
            <a:r>
              <a:rPr lang="en-US" sz="2400" b="1" i="1" dirty="0" smtClean="0"/>
              <a:t>managing risk</a:t>
            </a:r>
            <a:r>
              <a:rPr lang="en-US" sz="2400" dirty="0" smtClean="0"/>
              <a:t> in a highly turbulent environment</a:t>
            </a:r>
          </a:p>
          <a:p>
            <a:pPr eaLnBrk="1" hangingPunct="1"/>
            <a:r>
              <a:rPr lang="en-US" sz="2400" dirty="0" smtClean="0"/>
              <a:t>Apply theoretical knowledge in the area of a comprehensive </a:t>
            </a:r>
            <a:r>
              <a:rPr lang="en-US" sz="2400" b="1" i="1" dirty="0" smtClean="0"/>
              <a:t>environmental assessment</a:t>
            </a:r>
          </a:p>
          <a:p>
            <a:pPr eaLnBrk="1" hangingPunct="1"/>
            <a:r>
              <a:rPr lang="en-US" sz="2400" dirty="0" smtClean="0"/>
              <a:t>Identify the concepts of </a:t>
            </a:r>
            <a:r>
              <a:rPr lang="en-US" sz="2400" b="1" i="1" dirty="0" smtClean="0"/>
              <a:t>driving force</a:t>
            </a:r>
            <a:r>
              <a:rPr lang="en-US" sz="2400" dirty="0" smtClean="0"/>
              <a:t> and </a:t>
            </a:r>
            <a:r>
              <a:rPr lang="en-US" sz="2400" b="1" i="1" dirty="0" smtClean="0"/>
              <a:t>areas of excellence</a:t>
            </a:r>
            <a:endParaRPr lang="en-US" sz="2400" b="1" dirty="0" smtClean="0"/>
          </a:p>
          <a:p>
            <a:pPr eaLnBrk="1" hangingPunct="1"/>
            <a:r>
              <a:rPr lang="en-US" sz="2400" dirty="0" smtClean="0"/>
              <a:t>Identify examples of </a:t>
            </a:r>
            <a:r>
              <a:rPr lang="en-US" sz="2400" b="1" i="1" dirty="0" smtClean="0"/>
              <a:t>innovative strategic management and strategic thinking</a:t>
            </a:r>
            <a:r>
              <a:rPr lang="en-US" sz="2400" dirty="0" smtClean="0"/>
              <a:t> as applied to HIM practice</a:t>
            </a:r>
          </a:p>
          <a:p>
            <a:pPr eaLnBrk="1" hangingPunct="1"/>
            <a:r>
              <a:rPr lang="en-US" sz="2400" dirty="0" smtClean="0"/>
              <a:t>Understand how </a:t>
            </a:r>
            <a:r>
              <a:rPr lang="en-US" sz="2400" b="1" i="1" dirty="0" smtClean="0"/>
              <a:t>HIM strategies</a:t>
            </a:r>
            <a:r>
              <a:rPr lang="en-US" sz="2400" dirty="0" smtClean="0"/>
              <a:t> fit into broader information strategies and the overall strategy of the organization</a:t>
            </a:r>
          </a:p>
          <a:p>
            <a:pPr eaLnBrk="1" hangingPunct="1"/>
            <a:endParaRPr lang="en-US" sz="2400" dirty="0" smtClean="0"/>
          </a:p>
        </p:txBody>
      </p:sp>
    </p:spTree>
    <p:extLst>
      <p:ext uri="{BB962C8B-B14F-4D97-AF65-F5344CB8AC3E}">
        <p14:creationId xmlns:p14="http://schemas.microsoft.com/office/powerpoint/2010/main" xmlns="" val="2529889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1"/>
          <p:cNvSpPr>
            <a:spLocks noGrp="1"/>
          </p:cNvSpPr>
          <p:nvPr>
            <p:ph idx="1"/>
          </p:nvPr>
        </p:nvSpPr>
        <p:spPr>
          <a:xfrm>
            <a:off x="457200" y="1639651"/>
            <a:ext cx="8229600" cy="4486512"/>
          </a:xfrm>
        </p:spPr>
        <p:txBody>
          <a:bodyPr>
            <a:normAutofit lnSpcReduction="10000"/>
          </a:bodyPr>
          <a:lstStyle/>
          <a:p>
            <a:pPr eaLnBrk="1" hangingPunct="1">
              <a:lnSpc>
                <a:spcPct val="80000"/>
              </a:lnSpc>
              <a:buFont typeface="Wingdings 3" pitchFamily="18" charset="2"/>
              <a:buNone/>
            </a:pPr>
            <a:r>
              <a:rPr lang="en-US" sz="1700" dirty="0" smtClean="0"/>
              <a:t> </a:t>
            </a:r>
          </a:p>
          <a:p>
            <a:pPr eaLnBrk="1" hangingPunct="1">
              <a:lnSpc>
                <a:spcPct val="80000"/>
              </a:lnSpc>
            </a:pPr>
            <a:r>
              <a:rPr lang="en-US" sz="2400" dirty="0" smtClean="0"/>
              <a:t>Engage in a </a:t>
            </a:r>
            <a:r>
              <a:rPr lang="en-US" sz="2400" b="1" i="1" dirty="0" smtClean="0"/>
              <a:t>strategic business planning</a:t>
            </a:r>
            <a:r>
              <a:rPr lang="en-US" sz="2400" dirty="0" smtClean="0"/>
              <a:t> process for a changing healthcare </a:t>
            </a:r>
            <a:r>
              <a:rPr lang="en-US" sz="2400" dirty="0" smtClean="0"/>
              <a:t>environment</a:t>
            </a:r>
            <a:endParaRPr lang="en-US" sz="2400" dirty="0" smtClean="0"/>
          </a:p>
          <a:p>
            <a:pPr eaLnBrk="1" hangingPunct="1">
              <a:lnSpc>
                <a:spcPct val="80000"/>
              </a:lnSpc>
            </a:pPr>
            <a:r>
              <a:rPr lang="en-US" sz="2400" dirty="0" smtClean="0"/>
              <a:t>Understand the </a:t>
            </a:r>
            <a:r>
              <a:rPr lang="en-US" sz="2400" b="1" i="1" dirty="0" smtClean="0"/>
              <a:t>interrelationships</a:t>
            </a:r>
            <a:r>
              <a:rPr lang="en-US" sz="2400" dirty="0" smtClean="0"/>
              <a:t> that exist between/among the functional areas of a business organization</a:t>
            </a:r>
          </a:p>
          <a:p>
            <a:pPr eaLnBrk="1" hangingPunct="1">
              <a:lnSpc>
                <a:spcPct val="80000"/>
              </a:lnSpc>
            </a:pPr>
            <a:r>
              <a:rPr lang="en-US" sz="2400" dirty="0" smtClean="0"/>
              <a:t>Plan for the future through </a:t>
            </a:r>
            <a:r>
              <a:rPr lang="en-US" sz="2400" b="1" i="1" dirty="0" smtClean="0"/>
              <a:t>scenario building and strategic leverage</a:t>
            </a:r>
            <a:endParaRPr lang="en-US" sz="2400" dirty="0" smtClean="0"/>
          </a:p>
          <a:p>
            <a:pPr eaLnBrk="1" hangingPunct="1">
              <a:lnSpc>
                <a:spcPct val="80000"/>
              </a:lnSpc>
            </a:pPr>
            <a:r>
              <a:rPr lang="en-US" sz="2400" dirty="0" smtClean="0"/>
              <a:t>Design </a:t>
            </a:r>
            <a:r>
              <a:rPr lang="en-US" sz="2400" b="1" i="1" dirty="0" smtClean="0"/>
              <a:t>organizational strategies</a:t>
            </a:r>
            <a:r>
              <a:rPr lang="en-US" sz="2400" dirty="0" smtClean="0"/>
              <a:t> and develop alternative solutions to </a:t>
            </a:r>
            <a:r>
              <a:rPr lang="en-US" sz="2400" dirty="0" smtClean="0"/>
              <a:t>problems</a:t>
            </a:r>
            <a:endParaRPr lang="en-US" sz="2400" dirty="0" smtClean="0"/>
          </a:p>
          <a:p>
            <a:pPr eaLnBrk="1" hangingPunct="1">
              <a:lnSpc>
                <a:spcPct val="80000"/>
              </a:lnSpc>
            </a:pPr>
            <a:r>
              <a:rPr lang="en-US" sz="2400" dirty="0" smtClean="0"/>
              <a:t>Establish </a:t>
            </a:r>
            <a:r>
              <a:rPr lang="en-US" sz="2400" b="1" i="1" dirty="0" smtClean="0"/>
              <a:t>strategies, action plans and measurements</a:t>
            </a:r>
            <a:r>
              <a:rPr lang="en-US" sz="2400" dirty="0" smtClean="0"/>
              <a:t> for organizational success</a:t>
            </a:r>
          </a:p>
          <a:p>
            <a:pPr eaLnBrk="1" hangingPunct="1">
              <a:lnSpc>
                <a:spcPct val="80000"/>
              </a:lnSpc>
            </a:pPr>
            <a:r>
              <a:rPr lang="en-US" sz="2400" dirty="0" smtClean="0"/>
              <a:t>Use </a:t>
            </a:r>
            <a:r>
              <a:rPr lang="en-US" sz="2400" b="1" i="1" dirty="0" smtClean="0"/>
              <a:t>leadership and interpersonal skills</a:t>
            </a:r>
            <a:r>
              <a:rPr lang="en-US" sz="2400" dirty="0" smtClean="0"/>
              <a:t> to more effectively interact with a team in an organizational </a:t>
            </a:r>
            <a:r>
              <a:rPr lang="en-US" sz="2400" dirty="0" smtClean="0"/>
              <a:t>setting</a:t>
            </a:r>
            <a:endParaRPr lang="en-US" sz="2400" dirty="0" smtClean="0"/>
          </a:p>
          <a:p>
            <a:pPr eaLnBrk="1" hangingPunct="1">
              <a:lnSpc>
                <a:spcPct val="80000"/>
              </a:lnSpc>
            </a:pPr>
            <a:endParaRPr lang="en-US" sz="2400" dirty="0" smtClean="0"/>
          </a:p>
        </p:txBody>
      </p:sp>
      <p:sp>
        <p:nvSpPr>
          <p:cNvPr id="9220" name="Rectangle 5"/>
          <p:cNvSpPr>
            <a:spLocks noChangeArrowheads="1"/>
          </p:cNvSpPr>
          <p:nvPr/>
        </p:nvSpPr>
        <p:spPr bwMode="auto">
          <a:xfrm>
            <a:off x="685800" y="381001"/>
            <a:ext cx="7543800" cy="107721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endParaRPr lang="en-US" sz="3200" b="1" dirty="0" smtClean="0">
              <a:solidFill>
                <a:srgbClr val="FF0000"/>
              </a:solidFill>
              <a:latin typeface="+mj-lt"/>
              <a:cs typeface="Arial Black"/>
            </a:endParaRPr>
          </a:p>
          <a:p>
            <a:r>
              <a:rPr lang="en-US" sz="3200" b="1" dirty="0" smtClean="0">
                <a:solidFill>
                  <a:srgbClr val="8C2638"/>
                </a:solidFill>
                <a:latin typeface="+mj-lt"/>
                <a:ea typeface="Arial Black"/>
                <a:cs typeface="Arial Black"/>
              </a:rPr>
              <a:t>Learning Objectives</a:t>
            </a:r>
            <a:endParaRPr lang="en-US" sz="3200" b="1" dirty="0">
              <a:solidFill>
                <a:srgbClr val="FF0000"/>
              </a:solidFill>
              <a:latin typeface="+mj-lt"/>
              <a:cs typeface="Arial Black"/>
            </a:endParaRPr>
          </a:p>
        </p:txBody>
      </p:sp>
    </p:spTree>
    <p:extLst>
      <p:ext uri="{BB962C8B-B14F-4D97-AF65-F5344CB8AC3E}">
        <p14:creationId xmlns:p14="http://schemas.microsoft.com/office/powerpoint/2010/main" xmlns="" val="32328131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itle 2"/>
          <p:cNvSpPr>
            <a:spLocks noGrp="1"/>
          </p:cNvSpPr>
          <p:nvPr>
            <p:ph type="title"/>
          </p:nvPr>
        </p:nvSpPr>
        <p:spPr/>
        <p:txBody>
          <a:bodyPr>
            <a:normAutofit/>
          </a:bodyPr>
          <a:lstStyle/>
          <a:p>
            <a:pPr eaLnBrk="1" hangingPunct="1"/>
            <a:r>
              <a:rPr lang="en-US" sz="3200" b="1" dirty="0" smtClean="0">
                <a:cs typeface="Arial Black"/>
              </a:rPr>
              <a:t>Approaches to Planning</a:t>
            </a:r>
          </a:p>
        </p:txBody>
      </p:sp>
      <p:sp>
        <p:nvSpPr>
          <p:cNvPr id="18434" name="Content Placeholder 1"/>
          <p:cNvSpPr>
            <a:spLocks noGrp="1"/>
          </p:cNvSpPr>
          <p:nvPr>
            <p:ph idx="1"/>
          </p:nvPr>
        </p:nvSpPr>
        <p:spPr>
          <a:xfrm>
            <a:off x="457200" y="1736101"/>
            <a:ext cx="8229600" cy="4390062"/>
          </a:xfrm>
        </p:spPr>
        <p:txBody>
          <a:bodyPr>
            <a:normAutofit lnSpcReduction="10000"/>
          </a:bodyPr>
          <a:lstStyle/>
          <a:p>
            <a:pPr eaLnBrk="1" hangingPunct="1">
              <a:lnSpc>
                <a:spcPct val="80000"/>
              </a:lnSpc>
            </a:pPr>
            <a:r>
              <a:rPr lang="en-US" sz="2400" b="1" dirty="0" smtClean="0"/>
              <a:t>Crisis Planning</a:t>
            </a:r>
            <a:r>
              <a:rPr lang="en-US" sz="2400" dirty="0" smtClean="0"/>
              <a:t>: </a:t>
            </a:r>
            <a:r>
              <a:rPr lang="en-US" sz="2400" dirty="0" smtClean="0"/>
              <a:t>“Our </a:t>
            </a:r>
            <a:r>
              <a:rPr lang="en-US" sz="2400" dirty="0" smtClean="0"/>
              <a:t>competitors did it </a:t>
            </a:r>
            <a:r>
              <a:rPr lang="en-US" sz="2400" dirty="0" smtClean="0"/>
              <a:t>again. </a:t>
            </a:r>
            <a:r>
              <a:rPr lang="en-US" sz="2400" dirty="0" smtClean="0"/>
              <a:t>W</a:t>
            </a:r>
            <a:r>
              <a:rPr lang="en-US" sz="2400" dirty="0" smtClean="0"/>
              <a:t>e have </a:t>
            </a:r>
            <a:r>
              <a:rPr lang="en-US" sz="2400" dirty="0" smtClean="0"/>
              <a:t>got to respond right </a:t>
            </a:r>
            <a:r>
              <a:rPr lang="en-US" sz="2400" dirty="0" smtClean="0"/>
              <a:t>now. Why </a:t>
            </a:r>
            <a:r>
              <a:rPr lang="en-US" sz="2400" dirty="0" smtClean="0"/>
              <a:t>does this keep happening</a:t>
            </a:r>
            <a:r>
              <a:rPr lang="en-US" sz="2400" dirty="0" smtClean="0"/>
              <a:t>?”</a:t>
            </a:r>
          </a:p>
          <a:p>
            <a:pPr eaLnBrk="1" hangingPunct="1">
              <a:lnSpc>
                <a:spcPct val="80000"/>
              </a:lnSpc>
            </a:pPr>
            <a:r>
              <a:rPr lang="en-US" sz="2400" b="1" dirty="0" smtClean="0"/>
              <a:t>Cursory </a:t>
            </a:r>
            <a:r>
              <a:rPr lang="en-US" sz="2400" b="1" dirty="0" smtClean="0"/>
              <a:t>Planning</a:t>
            </a:r>
            <a:r>
              <a:rPr lang="en-US" sz="2400" dirty="0" smtClean="0"/>
              <a:t>: </a:t>
            </a:r>
            <a:r>
              <a:rPr lang="en-US" sz="2400" dirty="0" smtClean="0"/>
              <a:t>“A </a:t>
            </a:r>
            <a:r>
              <a:rPr lang="en-US" sz="2400" dirty="0" smtClean="0"/>
              <a:t>few of us know just what we need to do and we think the rest of you </a:t>
            </a:r>
            <a:r>
              <a:rPr lang="en-US" sz="2400" dirty="0" smtClean="0"/>
              <a:t>should </a:t>
            </a:r>
            <a:r>
              <a:rPr lang="en-US" sz="2400" dirty="0" smtClean="0"/>
              <a:t>get in line behind our </a:t>
            </a:r>
            <a:r>
              <a:rPr lang="en-US" sz="2400" dirty="0" smtClean="0"/>
              <a:t>ideas, let </a:t>
            </a:r>
            <a:r>
              <a:rPr lang="en-US" sz="2400" dirty="0" smtClean="0"/>
              <a:t>us show you</a:t>
            </a:r>
            <a:r>
              <a:rPr lang="en-US" sz="2400" dirty="0" smtClean="0"/>
              <a:t>.”</a:t>
            </a:r>
            <a:endParaRPr lang="en-US" sz="2400" dirty="0" smtClean="0"/>
          </a:p>
          <a:p>
            <a:pPr eaLnBrk="1" hangingPunct="1">
              <a:lnSpc>
                <a:spcPct val="80000"/>
              </a:lnSpc>
            </a:pPr>
            <a:r>
              <a:rPr lang="en-US" sz="2400" b="1" dirty="0" smtClean="0"/>
              <a:t>Comprehensive Planning</a:t>
            </a:r>
            <a:r>
              <a:rPr lang="en-US" sz="2400" dirty="0" smtClean="0"/>
              <a:t>: </a:t>
            </a:r>
            <a:r>
              <a:rPr lang="en-US" sz="2400" dirty="0" smtClean="0"/>
              <a:t>“In </a:t>
            </a:r>
            <a:r>
              <a:rPr lang="en-US" sz="2400" dirty="0" smtClean="0"/>
              <a:t>order to stay strong and viable, we need to engage the best thinking of everyone to look at where we are today, where we need to be three years from </a:t>
            </a:r>
            <a:r>
              <a:rPr lang="en-US" sz="2400" dirty="0" smtClean="0"/>
              <a:t>today, </a:t>
            </a:r>
            <a:r>
              <a:rPr lang="en-US" sz="2400" dirty="0" smtClean="0"/>
              <a:t>and find the pathway to getting there</a:t>
            </a:r>
            <a:r>
              <a:rPr lang="en-US" sz="2400" dirty="0" smtClean="0"/>
              <a:t>.”</a:t>
            </a:r>
            <a:endParaRPr lang="en-US" sz="2400" dirty="0" smtClean="0"/>
          </a:p>
          <a:p>
            <a:pPr eaLnBrk="1" hangingPunct="1">
              <a:lnSpc>
                <a:spcPct val="80000"/>
              </a:lnSpc>
            </a:pPr>
            <a:r>
              <a:rPr lang="en-US" sz="2400" b="1" dirty="0" smtClean="0"/>
              <a:t>Innovative Planning</a:t>
            </a:r>
            <a:r>
              <a:rPr lang="en-US" sz="2400" dirty="0" smtClean="0"/>
              <a:t>: “We were able to redefine the sandbox” </a:t>
            </a:r>
            <a:endParaRPr lang="en-US" sz="2400" dirty="0" smtClean="0"/>
          </a:p>
          <a:p>
            <a:pPr eaLnBrk="1" hangingPunct="1">
              <a:lnSpc>
                <a:spcPct val="80000"/>
              </a:lnSpc>
              <a:buNone/>
            </a:pPr>
            <a:endParaRPr lang="en-US" sz="2400" dirty="0" smtClean="0"/>
          </a:p>
          <a:p>
            <a:pPr eaLnBrk="1" hangingPunct="1">
              <a:lnSpc>
                <a:spcPct val="80000"/>
              </a:lnSpc>
              <a:buNone/>
            </a:pPr>
            <a:r>
              <a:rPr lang="en-US" sz="1000" dirty="0" smtClean="0"/>
              <a:t>Source: Robert 2006</a:t>
            </a:r>
            <a:endParaRPr lang="en-US" sz="1000" dirty="0" smtClean="0"/>
          </a:p>
        </p:txBody>
      </p:sp>
    </p:spTree>
    <p:extLst>
      <p:ext uri="{BB962C8B-B14F-4D97-AF65-F5344CB8AC3E}">
        <p14:creationId xmlns:p14="http://schemas.microsoft.com/office/powerpoint/2010/main" xmlns="" val="18576615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Arial Black"/>
                <a:cs typeface="Arial Black"/>
              </a:rPr>
              <a:t>Strategic Planning Process</a:t>
            </a:r>
            <a:endParaRPr lang="en-US" sz="3200" dirty="0">
              <a:latin typeface="Arial Black"/>
              <a:cs typeface="Arial Black"/>
            </a:endParaRPr>
          </a:p>
        </p:txBody>
      </p:sp>
      <p:pic>
        <p:nvPicPr>
          <p:cNvPr id="1026" name="Picture 2"/>
          <p:cNvPicPr>
            <a:picLocks noChangeAspect="1" noChangeArrowheads="1"/>
          </p:cNvPicPr>
          <p:nvPr/>
        </p:nvPicPr>
        <p:blipFill>
          <a:blip r:embed="rId2"/>
          <a:srcRect/>
          <a:stretch>
            <a:fillRect/>
          </a:stretch>
        </p:blipFill>
        <p:spPr bwMode="auto">
          <a:xfrm>
            <a:off x="1643063" y="1401734"/>
            <a:ext cx="5857875" cy="5257800"/>
          </a:xfrm>
          <a:prstGeom prst="rect">
            <a:avLst/>
          </a:prstGeom>
          <a:noFill/>
          <a:ln w="9525">
            <a:noFill/>
            <a:miter lim="800000"/>
            <a:headEnd/>
            <a:tailEnd/>
          </a:ln>
        </p:spPr>
      </p:pic>
    </p:spTree>
    <p:extLst>
      <p:ext uri="{BB962C8B-B14F-4D97-AF65-F5344CB8AC3E}">
        <p14:creationId xmlns:p14="http://schemas.microsoft.com/office/powerpoint/2010/main" xmlns="" val="3619520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43094" y="609600"/>
            <a:ext cx="8272305" cy="762000"/>
          </a:xfrm>
        </p:spPr>
        <p:txBody>
          <a:bodyPr/>
          <a:lstStyle/>
          <a:p>
            <a:r>
              <a:rPr lang="en-US" sz="3200" dirty="0" smtClean="0"/>
              <a:t>Skills of Strategic Managers </a:t>
            </a:r>
            <a:endParaRPr lang="en-US" sz="3200" dirty="0" smtClean="0"/>
          </a:p>
        </p:txBody>
      </p:sp>
      <p:sp>
        <p:nvSpPr>
          <p:cNvPr id="5123" name="Rectangle 3"/>
          <p:cNvSpPr>
            <a:spLocks noGrp="1" noChangeArrowheads="1"/>
          </p:cNvSpPr>
          <p:nvPr>
            <p:ph type="body" idx="1"/>
          </p:nvPr>
        </p:nvSpPr>
        <p:spPr>
          <a:xfrm>
            <a:off x="304800" y="1295400"/>
            <a:ext cx="8610600" cy="4648200"/>
          </a:xfrm>
        </p:spPr>
        <p:txBody>
          <a:bodyPr/>
          <a:lstStyle/>
          <a:p>
            <a:pPr lvl="1">
              <a:buFont typeface="Arial"/>
              <a:buChar char="•"/>
            </a:pPr>
            <a:r>
              <a:rPr lang="en-US" sz="2400" dirty="0" smtClean="0"/>
              <a:t>Monitoring trends</a:t>
            </a:r>
          </a:p>
          <a:p>
            <a:pPr lvl="1">
              <a:buFont typeface="Arial"/>
              <a:buChar char="•"/>
            </a:pPr>
            <a:r>
              <a:rPr lang="en-US" sz="2400" dirty="0" smtClean="0"/>
              <a:t>Reflecting on how trends affect existing and new </a:t>
            </a:r>
            <a:r>
              <a:rPr lang="en-US" sz="2400" dirty="0" smtClean="0"/>
              <a:t>products and services</a:t>
            </a:r>
            <a:endParaRPr lang="en-US" sz="2400" dirty="0" smtClean="0"/>
          </a:p>
          <a:p>
            <a:pPr lvl="1">
              <a:buFont typeface="Arial"/>
              <a:buChar char="•"/>
            </a:pPr>
            <a:r>
              <a:rPr lang="en-US" sz="2400" dirty="0" smtClean="0"/>
              <a:t>Considering impact of changes in one area on others in the organization</a:t>
            </a:r>
          </a:p>
          <a:p>
            <a:pPr lvl="1">
              <a:buFont typeface="Arial"/>
              <a:buChar char="•"/>
            </a:pPr>
            <a:r>
              <a:rPr lang="en-US" sz="2400" dirty="0" smtClean="0"/>
              <a:t>Setting a strategic course for change</a:t>
            </a:r>
          </a:p>
          <a:p>
            <a:pPr lvl="1">
              <a:buFont typeface="Arial"/>
              <a:buChar char="•"/>
            </a:pPr>
            <a:r>
              <a:rPr lang="en-US" sz="2400" dirty="0" smtClean="0"/>
              <a:t>Helping others visualize the need for change and recruiting their partnership in making the change</a:t>
            </a:r>
          </a:p>
          <a:p>
            <a:pPr lvl="1">
              <a:buFont typeface="Arial"/>
              <a:buChar char="•"/>
            </a:pPr>
            <a:r>
              <a:rPr lang="en-US" sz="2400" dirty="0" smtClean="0"/>
              <a:t>Implementing and measuring strategic plans </a:t>
            </a:r>
          </a:p>
          <a:p>
            <a:pPr lvl="1">
              <a:buFont typeface="Arial"/>
              <a:buChar char="•"/>
            </a:pPr>
            <a:r>
              <a:rPr lang="en-US" sz="2400" dirty="0" smtClean="0"/>
              <a:t>Questioning the status quo on a continuous basis </a:t>
            </a:r>
          </a:p>
          <a:p>
            <a:pPr lvl="1">
              <a:buFont typeface="Arial"/>
              <a:buChar char="•"/>
            </a:pPr>
            <a:r>
              <a:rPr lang="en-US" sz="2400" dirty="0" smtClean="0"/>
              <a:t>Being self-reflective </a:t>
            </a:r>
            <a:r>
              <a:rPr lang="en-US" sz="2400" dirty="0" smtClean="0"/>
              <a:t>and a </a:t>
            </a:r>
            <a:r>
              <a:rPr lang="en-US" sz="2400" dirty="0" smtClean="0"/>
              <a:t>lifelong learner</a:t>
            </a:r>
          </a:p>
          <a:p>
            <a:pPr>
              <a:buFont typeface="Wingdings" charset="2"/>
              <a:buChar char="§"/>
            </a:pPr>
            <a:endParaRPr lang="en-US" sz="2800" dirty="0" smtClean="0"/>
          </a:p>
        </p:txBody>
      </p:sp>
    </p:spTree>
    <p:extLst>
      <p:ext uri="{BB962C8B-B14F-4D97-AF65-F5344CB8AC3E}">
        <p14:creationId xmlns:p14="http://schemas.microsoft.com/office/powerpoint/2010/main" xmlns="" val="842840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sz="3200" dirty="0" smtClean="0"/>
              <a:t>Skills of Strategic Thinkers </a:t>
            </a:r>
            <a:endParaRPr lang="en-US" sz="3200" dirty="0" smtClean="0"/>
          </a:p>
        </p:txBody>
      </p:sp>
      <p:sp>
        <p:nvSpPr>
          <p:cNvPr id="6147" name="Rectangle 3"/>
          <p:cNvSpPr>
            <a:spLocks noGrp="1" noChangeArrowheads="1"/>
          </p:cNvSpPr>
          <p:nvPr>
            <p:ph type="body" idx="1"/>
          </p:nvPr>
        </p:nvSpPr>
        <p:spPr>
          <a:xfrm>
            <a:off x="304800" y="1832550"/>
            <a:ext cx="8610600" cy="4263449"/>
          </a:xfrm>
        </p:spPr>
        <p:txBody>
          <a:bodyPr>
            <a:normAutofit/>
          </a:bodyPr>
          <a:lstStyle/>
          <a:p>
            <a:pPr lvl="2"/>
            <a:r>
              <a:rPr lang="en-US" dirty="0" smtClean="0"/>
              <a:t>Strategic thinking</a:t>
            </a:r>
          </a:p>
          <a:p>
            <a:pPr lvl="2"/>
            <a:r>
              <a:rPr lang="en-US" dirty="0" smtClean="0"/>
              <a:t>Strategic management</a:t>
            </a:r>
          </a:p>
          <a:p>
            <a:pPr lvl="2"/>
            <a:r>
              <a:rPr lang="en-US" dirty="0" smtClean="0"/>
              <a:t>Leading change</a:t>
            </a:r>
          </a:p>
          <a:p>
            <a:pPr lvl="2"/>
            <a:r>
              <a:rPr lang="en-US" dirty="0" smtClean="0"/>
              <a:t>Operational planning</a:t>
            </a:r>
          </a:p>
          <a:p>
            <a:pPr lvl="2"/>
            <a:r>
              <a:rPr lang="en-US" dirty="0" smtClean="0"/>
              <a:t>Customer role</a:t>
            </a:r>
          </a:p>
          <a:p>
            <a:pPr lvl="2"/>
            <a:r>
              <a:rPr lang="en-US" dirty="0" smtClean="0"/>
              <a:t>Innovation</a:t>
            </a:r>
          </a:p>
          <a:p>
            <a:pPr lvl="2"/>
            <a:r>
              <a:rPr lang="en-US" dirty="0" smtClean="0"/>
              <a:t>Communication</a:t>
            </a:r>
          </a:p>
          <a:p>
            <a:pPr lvl="2"/>
            <a:r>
              <a:rPr lang="en-US" dirty="0" smtClean="0">
                <a:solidFill>
                  <a:schemeClr val="tx2"/>
                </a:solidFill>
              </a:rPr>
              <a:t>Financial analysis</a:t>
            </a:r>
            <a:endParaRPr lang="en-US" dirty="0">
              <a:solidFill>
                <a:schemeClr val="tx2"/>
              </a:solidFill>
            </a:endParaRPr>
          </a:p>
          <a:p>
            <a:pPr marL="0" indent="0">
              <a:buNone/>
            </a:pPr>
            <a:endParaRPr lang="en-US" sz="2800" dirty="0" smtClean="0"/>
          </a:p>
        </p:txBody>
      </p:sp>
    </p:spTree>
    <p:extLst>
      <p:ext uri="{BB962C8B-B14F-4D97-AF65-F5344CB8AC3E}">
        <p14:creationId xmlns:p14="http://schemas.microsoft.com/office/powerpoint/2010/main" xmlns="" val="1780874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594862" y="701674"/>
            <a:ext cx="7845753" cy="1018352"/>
          </a:xfrm>
        </p:spPr>
        <p:txBody>
          <a:bodyPr>
            <a:normAutofit fontScale="90000"/>
          </a:bodyPr>
          <a:lstStyle/>
          <a:p>
            <a:pPr eaLnBrk="1" hangingPunct="1"/>
            <a:r>
              <a:rPr lang="en-US" b="1" dirty="0" smtClean="0"/>
              <a:t/>
            </a:r>
            <a:br>
              <a:rPr lang="en-US" b="1" dirty="0" smtClean="0"/>
            </a:br>
            <a:r>
              <a:rPr lang="en-US" sz="3600" b="1" dirty="0" smtClean="0">
                <a:cs typeface="Arial Black"/>
              </a:rPr>
              <a:t>Strategic Planning: Phase I </a:t>
            </a:r>
            <a:r>
              <a:rPr lang="en-US" dirty="0" smtClean="0"/>
              <a:t/>
            </a:r>
            <a:br>
              <a:rPr lang="en-US" dirty="0" smtClean="0"/>
            </a:br>
            <a:endParaRPr lang="en-US" dirty="0" smtClean="0"/>
          </a:p>
        </p:txBody>
      </p:sp>
      <p:sp>
        <p:nvSpPr>
          <p:cNvPr id="12291" name="Content Placeholder 2"/>
          <p:cNvSpPr>
            <a:spLocks noGrp="1"/>
          </p:cNvSpPr>
          <p:nvPr>
            <p:ph idx="1"/>
          </p:nvPr>
        </p:nvSpPr>
        <p:spPr>
          <a:xfrm>
            <a:off x="457200" y="1832551"/>
            <a:ext cx="8229600" cy="4293612"/>
          </a:xfrm>
        </p:spPr>
        <p:txBody>
          <a:bodyPr/>
          <a:lstStyle/>
          <a:p>
            <a:pPr marL="0" indent="0" eaLnBrk="1" hangingPunct="1">
              <a:buNone/>
            </a:pPr>
            <a:r>
              <a:rPr lang="en-US" sz="2800" dirty="0" smtClean="0"/>
              <a:t>Environmental Assessment:</a:t>
            </a:r>
          </a:p>
          <a:p>
            <a:pPr eaLnBrk="1" hangingPunct="1"/>
            <a:r>
              <a:rPr lang="en-US" sz="2800" dirty="0" smtClean="0"/>
              <a:t>An </a:t>
            </a:r>
            <a:r>
              <a:rPr lang="en-US" sz="2800" dirty="0" smtClean="0"/>
              <a:t>initial overall description of the organization including key overall organization statistics </a:t>
            </a:r>
            <a:r>
              <a:rPr lang="en-US" sz="2800" dirty="0" smtClean="0"/>
              <a:t>(volumes, revenues, bed size, </a:t>
            </a:r>
            <a:r>
              <a:rPr lang="en-US" sz="2800" dirty="0" smtClean="0"/>
              <a:t>number </a:t>
            </a:r>
            <a:r>
              <a:rPr lang="en-US" sz="2800" dirty="0" smtClean="0"/>
              <a:t>of </a:t>
            </a:r>
            <a:r>
              <a:rPr lang="en-US" sz="2800" dirty="0" smtClean="0"/>
              <a:t>MDs, and such or </a:t>
            </a:r>
            <a:r>
              <a:rPr lang="en-US" sz="2800" dirty="0" smtClean="0"/>
              <a:t>key statistics for your type of organization</a:t>
            </a:r>
            <a:r>
              <a:rPr lang="en-US" sz="2800" dirty="0" smtClean="0"/>
              <a:t>)</a:t>
            </a:r>
            <a:endParaRPr lang="en-US" sz="2800" dirty="0" smtClean="0"/>
          </a:p>
          <a:p>
            <a:pPr marL="0" indent="0" eaLnBrk="1" hangingPunct="1">
              <a:buNone/>
            </a:pPr>
            <a:endParaRPr lang="en-US" dirty="0" smtClean="0"/>
          </a:p>
        </p:txBody>
      </p:sp>
    </p:spTree>
    <p:extLst>
      <p:ext uri="{BB962C8B-B14F-4D97-AF65-F5344CB8AC3E}">
        <p14:creationId xmlns:p14="http://schemas.microsoft.com/office/powerpoint/2010/main" xmlns="" val="19559692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457200" y="1800401"/>
            <a:ext cx="8229600" cy="4325762"/>
          </a:xfrm>
        </p:spPr>
        <p:txBody>
          <a:bodyPr>
            <a:noAutofit/>
          </a:bodyPr>
          <a:lstStyle/>
          <a:p>
            <a:pPr marL="342900" lvl="1" indent="-342900" eaLnBrk="1" hangingPunct="1">
              <a:buFont typeface="Arial" pitchFamily="34" charset="0"/>
              <a:buChar char="•"/>
            </a:pPr>
            <a:r>
              <a:rPr lang="en-US" sz="2400" dirty="0" smtClean="0"/>
              <a:t>Create a current strategic profile including:</a:t>
            </a:r>
          </a:p>
          <a:p>
            <a:pPr lvl="1" eaLnBrk="1" hangingPunct="1">
              <a:buFont typeface="Arial" pitchFamily="34" charset="0"/>
              <a:buChar char="•"/>
            </a:pPr>
            <a:r>
              <a:rPr lang="en-US" sz="2400" dirty="0" smtClean="0"/>
              <a:t> Key products or services</a:t>
            </a:r>
          </a:p>
          <a:p>
            <a:pPr lvl="1" eaLnBrk="1" hangingPunct="1">
              <a:buFont typeface="Arial" pitchFamily="34" charset="0"/>
              <a:buChar char="•"/>
            </a:pPr>
            <a:r>
              <a:rPr lang="en-US" sz="2400" dirty="0" smtClean="0"/>
              <a:t> Customers and users, </a:t>
            </a:r>
          </a:p>
          <a:p>
            <a:pPr lvl="1" eaLnBrk="1" hangingPunct="1">
              <a:buFont typeface="Arial" pitchFamily="34" charset="0"/>
              <a:buChar char="•"/>
            </a:pPr>
            <a:r>
              <a:rPr lang="en-US" sz="2400" dirty="0" smtClean="0"/>
              <a:t> Market and industry segments, and</a:t>
            </a:r>
          </a:p>
          <a:p>
            <a:pPr lvl="1" eaLnBrk="1" hangingPunct="1">
              <a:buFont typeface="Arial" pitchFamily="34" charset="0"/>
              <a:buChar char="•"/>
            </a:pPr>
            <a:r>
              <a:rPr lang="en-US" sz="2400" dirty="0" smtClean="0"/>
              <a:t> Geographic markets </a:t>
            </a:r>
          </a:p>
          <a:p>
            <a:pPr marL="342900" lvl="1" indent="-342900" eaLnBrk="1" hangingPunct="1">
              <a:buFont typeface="Arial" pitchFamily="34" charset="0"/>
              <a:buChar char="•"/>
            </a:pPr>
            <a:r>
              <a:rPr lang="en-US" sz="2400" dirty="0" smtClean="0"/>
              <a:t>Develop a current internal environmental assessment of the selected challenge by reviewing the mission, vision and values of the pertinent organization or department and also include key statistics and other key internal environmental factors that might influence the strategic plan</a:t>
            </a:r>
            <a:endParaRPr lang="en-US" sz="2400" dirty="0" smtClean="0"/>
          </a:p>
        </p:txBody>
      </p:sp>
      <p:sp>
        <p:nvSpPr>
          <p:cNvPr id="5" name="Title 1"/>
          <p:cNvSpPr txBox="1">
            <a:spLocks/>
          </p:cNvSpPr>
          <p:nvPr/>
        </p:nvSpPr>
        <p:spPr>
          <a:xfrm>
            <a:off x="594862" y="701674"/>
            <a:ext cx="7845753" cy="1018352"/>
          </a:xfrm>
          <a:prstGeom prst="rect">
            <a:avLst/>
          </a:prstGeom>
        </p:spPr>
        <p:txBody>
          <a:bodyPr vert="horz" lIns="91440" tIns="45720" rIns="91440" bIns="45720" rtlCol="0" anchor="ctr">
            <a:normAutofit fontScale="97500"/>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rgbClr val="8C2638"/>
                </a:solidFill>
                <a:effectLst/>
                <a:uLnTx/>
                <a:uFillTx/>
                <a:latin typeface="+mj-lt"/>
                <a:ea typeface="+mj-ea"/>
                <a:cs typeface="Arial Black"/>
              </a:rPr>
              <a:t>Strategic Planning: Phase I</a:t>
            </a:r>
            <a:endParaRPr kumimoji="0" lang="en-US" sz="4400" b="0" i="0" u="none" strike="noStrike" kern="1200" cap="none" spc="0" normalizeH="0" baseline="0" noProof="0" dirty="0" smtClean="0">
              <a:ln>
                <a:noFill/>
              </a:ln>
              <a:solidFill>
                <a:srgbClr val="8C2638"/>
              </a:solidFill>
              <a:effectLst/>
              <a:uLnTx/>
              <a:uFillTx/>
              <a:latin typeface="+mj-lt"/>
              <a:ea typeface="+mj-ea"/>
              <a:cs typeface="+mj-cs"/>
            </a:endParaRPr>
          </a:p>
        </p:txBody>
      </p:sp>
    </p:spTree>
    <p:extLst>
      <p:ext uri="{BB962C8B-B14F-4D97-AF65-F5344CB8AC3E}">
        <p14:creationId xmlns:p14="http://schemas.microsoft.com/office/powerpoint/2010/main" xmlns="" val="16684009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p:cNvSpPr>
          <p:nvPr>
            <p:ph idx="1"/>
          </p:nvPr>
        </p:nvSpPr>
        <p:spPr>
          <a:xfrm>
            <a:off x="457200" y="1929001"/>
            <a:ext cx="8229600" cy="4197161"/>
          </a:xfrm>
        </p:spPr>
        <p:txBody>
          <a:bodyPr>
            <a:normAutofit/>
          </a:bodyPr>
          <a:lstStyle/>
          <a:p>
            <a:pPr eaLnBrk="1" hangingPunct="1">
              <a:lnSpc>
                <a:spcPct val="80000"/>
              </a:lnSpc>
            </a:pPr>
            <a:r>
              <a:rPr lang="en-US" sz="2400" dirty="0" smtClean="0"/>
              <a:t>Conduct a SWOT analysis (ideally with those involved in the challenge) that includes an external and internal assessment of the department or organization’s SWOT = S (strengths), W (weaknesses), O (opportunities) and  </a:t>
            </a:r>
            <a:br>
              <a:rPr lang="en-US" sz="2400" dirty="0" smtClean="0"/>
            </a:br>
            <a:r>
              <a:rPr lang="en-US" sz="2400" dirty="0" smtClean="0"/>
              <a:t>T (threats)</a:t>
            </a:r>
          </a:p>
          <a:p>
            <a:pPr eaLnBrk="1" hangingPunct="1">
              <a:lnSpc>
                <a:spcPct val="80000"/>
              </a:lnSpc>
            </a:pPr>
            <a:r>
              <a:rPr lang="en-US" sz="2400" dirty="0" smtClean="0"/>
              <a:t>Develop a current external environmental assessment</a:t>
            </a:r>
          </a:p>
          <a:p>
            <a:pPr eaLnBrk="1" hangingPunct="1">
              <a:lnSpc>
                <a:spcPct val="80000"/>
              </a:lnSpc>
            </a:pPr>
            <a:r>
              <a:rPr lang="en-US" sz="2400" dirty="0" smtClean="0"/>
              <a:t>Identify relevant list of data sources </a:t>
            </a:r>
          </a:p>
          <a:p>
            <a:pPr eaLnBrk="1" hangingPunct="1">
              <a:lnSpc>
                <a:spcPct val="80000"/>
              </a:lnSpc>
            </a:pPr>
            <a:r>
              <a:rPr lang="en-US" sz="2400" dirty="0" smtClean="0"/>
              <a:t>List key planning assumptions</a:t>
            </a:r>
          </a:p>
          <a:p>
            <a:pPr eaLnBrk="1" hangingPunct="1">
              <a:lnSpc>
                <a:spcPct val="80000"/>
              </a:lnSpc>
            </a:pPr>
            <a:r>
              <a:rPr lang="en-US" sz="2400" dirty="0" smtClean="0"/>
              <a:t>Use the “sources of uncertainty” model to assess your strategic plan by outlining the potential uncertainties and risks that could potentially impact your planning in each of the categories</a:t>
            </a:r>
            <a:endParaRPr lang="en-US" sz="2400" dirty="0" smtClean="0"/>
          </a:p>
        </p:txBody>
      </p:sp>
      <p:sp>
        <p:nvSpPr>
          <p:cNvPr id="5" name="Title 1"/>
          <p:cNvSpPr txBox="1">
            <a:spLocks/>
          </p:cNvSpPr>
          <p:nvPr/>
        </p:nvSpPr>
        <p:spPr>
          <a:xfrm>
            <a:off x="594862" y="701674"/>
            <a:ext cx="7845753" cy="1018352"/>
          </a:xfrm>
          <a:prstGeom prst="rect">
            <a:avLst/>
          </a:prstGeom>
        </p:spPr>
        <p:txBody>
          <a:bodyPr vert="horz" lIns="91440" tIns="45720" rIns="91440" bIns="45720" rtlCol="0" anchor="ctr">
            <a:normAutofit fontScale="97500"/>
          </a:body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rgbClr val="8C2638"/>
                </a:solidFill>
                <a:effectLst/>
                <a:uLnTx/>
                <a:uFillTx/>
                <a:latin typeface="+mj-lt"/>
                <a:ea typeface="+mj-ea"/>
                <a:cs typeface="Arial Black"/>
              </a:rPr>
              <a:t>Strategic Planning: Phase I</a:t>
            </a:r>
            <a:endParaRPr kumimoji="0" lang="en-US" sz="4400" b="0" i="0" u="none" strike="noStrike" kern="1200" cap="none" spc="0" normalizeH="0" baseline="0" noProof="0" dirty="0" smtClean="0">
              <a:ln>
                <a:noFill/>
              </a:ln>
              <a:solidFill>
                <a:srgbClr val="8C2638"/>
              </a:solidFill>
              <a:effectLst/>
              <a:uLnTx/>
              <a:uFillTx/>
              <a:latin typeface="+mj-lt"/>
              <a:ea typeface="+mj-ea"/>
              <a:cs typeface="+mj-cs"/>
            </a:endParaRPr>
          </a:p>
        </p:txBody>
      </p:sp>
    </p:spTree>
    <p:extLst>
      <p:ext uri="{BB962C8B-B14F-4D97-AF65-F5344CB8AC3E}">
        <p14:creationId xmlns:p14="http://schemas.microsoft.com/office/powerpoint/2010/main" xmlns="" val="1777721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title"/>
          </p:nvPr>
        </p:nvSpPr>
        <p:spPr/>
        <p:txBody>
          <a:bodyPr>
            <a:normAutofit/>
          </a:bodyPr>
          <a:lstStyle/>
          <a:p>
            <a:pPr eaLnBrk="1" hangingPunct="1"/>
            <a:r>
              <a:rPr lang="en-US" sz="3200" b="1" dirty="0" smtClean="0">
                <a:cs typeface="Arial Black"/>
              </a:rPr>
              <a:t>Strategic Objectives</a:t>
            </a:r>
            <a:endParaRPr lang="en-US" sz="3200" b="1" dirty="0" smtClean="0">
              <a:cs typeface="Arial Black"/>
            </a:endParaRPr>
          </a:p>
        </p:txBody>
      </p:sp>
      <p:sp>
        <p:nvSpPr>
          <p:cNvPr id="19457" name="Content Placeholder 2"/>
          <p:cNvSpPr>
            <a:spLocks noGrp="1"/>
          </p:cNvSpPr>
          <p:nvPr>
            <p:ph idx="1"/>
          </p:nvPr>
        </p:nvSpPr>
        <p:spPr>
          <a:xfrm>
            <a:off x="457200" y="1600200"/>
            <a:ext cx="8229600" cy="4038600"/>
          </a:xfrm>
        </p:spPr>
        <p:txBody>
          <a:bodyPr rtlCol="0">
            <a:normAutofit lnSpcReduction="10000"/>
          </a:bodyPr>
          <a:lstStyle/>
          <a:p>
            <a:pPr eaLnBrk="1" fontAlgn="auto" hangingPunct="1">
              <a:spcAft>
                <a:spcPts val="0"/>
              </a:spcAft>
              <a:buFont typeface="Arial" pitchFamily="34" charset="0"/>
              <a:buChar char="•"/>
              <a:defRPr/>
            </a:pPr>
            <a:r>
              <a:rPr lang="en-US" dirty="0" smtClean="0"/>
              <a:t>Strategic thinking is a key to strategic management and planning</a:t>
            </a:r>
            <a:r>
              <a:rPr lang="en-US" dirty="0" smtClean="0"/>
              <a:t>.</a:t>
            </a:r>
            <a:endParaRPr lang="en-US" dirty="0" smtClean="0"/>
          </a:p>
          <a:p>
            <a:pPr eaLnBrk="1" fontAlgn="auto" hangingPunct="1">
              <a:spcAft>
                <a:spcPts val="0"/>
              </a:spcAft>
              <a:buFont typeface="Arial" pitchFamily="34" charset="0"/>
              <a:buChar char="•"/>
              <a:defRPr/>
            </a:pPr>
            <a:r>
              <a:rPr lang="en-US" dirty="0" smtClean="0"/>
              <a:t>What</a:t>
            </a:r>
            <a:r>
              <a:rPr lang="en-US" dirty="0" smtClean="0"/>
              <a:t> </a:t>
            </a:r>
            <a:r>
              <a:rPr lang="en-US" dirty="0" smtClean="0"/>
              <a:t>is </a:t>
            </a:r>
            <a:r>
              <a:rPr lang="en-US" dirty="0" smtClean="0"/>
              <a:t>the difference between </a:t>
            </a:r>
            <a:r>
              <a:rPr lang="en-US" dirty="0" smtClean="0"/>
              <a:t>a strategic </a:t>
            </a:r>
            <a:r>
              <a:rPr lang="en-US" dirty="0" smtClean="0"/>
              <a:t>plan that goes on the shelf versus one that moves a </a:t>
            </a:r>
            <a:r>
              <a:rPr lang="en-US" dirty="0" smtClean="0"/>
              <a:t>department or organization </a:t>
            </a:r>
            <a:r>
              <a:rPr lang="en-US" dirty="0" smtClean="0"/>
              <a:t>forward? (Value</a:t>
            </a:r>
            <a:r>
              <a:rPr lang="en-US" dirty="0" smtClean="0"/>
              <a:t>)</a:t>
            </a:r>
            <a:endParaRPr lang="en-US" dirty="0" smtClean="0"/>
          </a:p>
          <a:p>
            <a:pPr eaLnBrk="1" fontAlgn="auto" hangingPunct="1">
              <a:spcAft>
                <a:spcPts val="0"/>
              </a:spcAft>
              <a:buFont typeface="Arial" pitchFamily="34" charset="0"/>
              <a:buChar char="•"/>
              <a:defRPr/>
            </a:pPr>
            <a:r>
              <a:rPr lang="en-US" dirty="0" smtClean="0"/>
              <a:t>How can strategic planning result in true </a:t>
            </a:r>
            <a:r>
              <a:rPr lang="en-US" dirty="0" smtClean="0"/>
              <a:t>product innovation?</a:t>
            </a:r>
            <a:endParaRPr lang="en-US" dirty="0" smtClean="0"/>
          </a:p>
          <a:p>
            <a:pPr eaLnBrk="1" fontAlgn="auto" hangingPunct="1">
              <a:spcAft>
                <a:spcPts val="0"/>
              </a:spcAft>
              <a:buFont typeface="Wingdings 3" pitchFamily="18" charset="2"/>
              <a:buNone/>
              <a:defRPr/>
            </a:pPr>
            <a:endParaRPr lang="en-US" dirty="0" smtClean="0"/>
          </a:p>
        </p:txBody>
      </p:sp>
    </p:spTree>
    <p:extLst>
      <p:ext uri="{BB962C8B-B14F-4D97-AF65-F5344CB8AC3E}">
        <p14:creationId xmlns:p14="http://schemas.microsoft.com/office/powerpoint/2010/main" xmlns="" val="41991158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p:cNvSpPr>
            <a:spLocks noGrp="1"/>
          </p:cNvSpPr>
          <p:nvPr>
            <p:ph idx="4294967295"/>
          </p:nvPr>
        </p:nvSpPr>
        <p:spPr>
          <a:xfrm>
            <a:off x="457200" y="1447800"/>
            <a:ext cx="8229600" cy="4678363"/>
          </a:xfrm>
        </p:spPr>
        <p:txBody>
          <a:bodyPr/>
          <a:lstStyle/>
          <a:p>
            <a:pPr marL="0" indent="0" eaLnBrk="1" hangingPunct="1">
              <a:buNone/>
            </a:pPr>
            <a:endParaRPr lang="en-US" dirty="0" smtClean="0"/>
          </a:p>
          <a:p>
            <a:pPr marL="0" indent="0" eaLnBrk="1" hangingPunct="1">
              <a:buNone/>
            </a:pPr>
            <a:r>
              <a:rPr lang="en-US" dirty="0" smtClean="0"/>
              <a:t>Look “beyond the trees”:</a:t>
            </a:r>
          </a:p>
          <a:p>
            <a:pPr eaLnBrk="1" hangingPunct="1"/>
            <a:r>
              <a:rPr lang="en-US" dirty="0" smtClean="0"/>
              <a:t>Trends in industry and other related </a:t>
            </a:r>
          </a:p>
          <a:p>
            <a:pPr eaLnBrk="1" hangingPunct="1"/>
            <a:r>
              <a:rPr lang="en-US" dirty="0" smtClean="0"/>
              <a:t>Innovations industry and other industries</a:t>
            </a:r>
          </a:p>
          <a:p>
            <a:pPr eaLnBrk="1" hangingPunct="1"/>
            <a:r>
              <a:rPr lang="en-US" dirty="0" smtClean="0"/>
              <a:t>New or innovative technology and facility </a:t>
            </a:r>
          </a:p>
          <a:p>
            <a:pPr eaLnBrk="1" hangingPunct="1"/>
            <a:r>
              <a:rPr lang="en-US" dirty="0" smtClean="0"/>
              <a:t>Funding models for healthcare </a:t>
            </a:r>
            <a:endParaRPr lang="en-US" dirty="0" smtClean="0"/>
          </a:p>
        </p:txBody>
      </p:sp>
      <p:sp>
        <p:nvSpPr>
          <p:cNvPr id="22531" name="Title 2"/>
          <p:cNvSpPr>
            <a:spLocks noGrp="1"/>
          </p:cNvSpPr>
          <p:nvPr>
            <p:ph type="title" idx="4294967295"/>
          </p:nvPr>
        </p:nvSpPr>
        <p:spPr/>
        <p:txBody>
          <a:bodyPr>
            <a:noAutofit/>
          </a:bodyPr>
          <a:lstStyle/>
          <a:p>
            <a:pPr eaLnBrk="1" hangingPunct="1"/>
            <a:r>
              <a:rPr lang="en-US" sz="3200" b="1" dirty="0" smtClean="0">
                <a:cs typeface="Arial Black"/>
              </a:rPr>
              <a:t>Environmental Assessment:</a:t>
            </a:r>
            <a:br>
              <a:rPr lang="en-US" sz="3200" b="1" dirty="0" smtClean="0">
                <a:cs typeface="Arial Black"/>
              </a:rPr>
            </a:br>
            <a:r>
              <a:rPr lang="en-US" sz="3200" b="1" dirty="0" smtClean="0">
                <a:cs typeface="Arial Black"/>
              </a:rPr>
              <a:t>External</a:t>
            </a:r>
            <a:endParaRPr lang="en-US" sz="3200" b="1" dirty="0" smtClean="0">
              <a:cs typeface="Arial Black"/>
            </a:endParaRPr>
          </a:p>
        </p:txBody>
      </p:sp>
    </p:spTree>
    <p:extLst>
      <p:ext uri="{BB962C8B-B14F-4D97-AF65-F5344CB8AC3E}">
        <p14:creationId xmlns:p14="http://schemas.microsoft.com/office/powerpoint/2010/main" xmlns="" val="38176336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lIns="38100" tIns="38100" rIns="3175" bIns="38100">
            <a:noAutofit/>
          </a:bodyPr>
          <a:lstStyle/>
          <a:p>
            <a:pPr marL="15875"/>
            <a:r>
              <a:rPr lang="en-US" sz="3200" b="1" dirty="0" smtClean="0">
                <a:cs typeface="Arial Black"/>
              </a:rPr>
              <a:t>Environmental Assessment:</a:t>
            </a:r>
            <a:br>
              <a:rPr lang="en-US" sz="3200" b="1" dirty="0" smtClean="0">
                <a:cs typeface="Arial Black"/>
              </a:rPr>
            </a:br>
            <a:r>
              <a:rPr lang="en-US" sz="3200" b="1" dirty="0" smtClean="0">
                <a:cs typeface="Arial Black"/>
              </a:rPr>
              <a:t>External</a:t>
            </a:r>
            <a:endParaRPr lang="en-US" altLang="en-US" sz="3200" b="1" dirty="0" smtClean="0"/>
          </a:p>
        </p:txBody>
      </p:sp>
      <p:sp>
        <p:nvSpPr>
          <p:cNvPr id="2" name="Rectangle 3"/>
          <p:cNvSpPr>
            <a:spLocks noGrp="1" noChangeArrowheads="1"/>
          </p:cNvSpPr>
          <p:nvPr>
            <p:ph type="body" idx="1"/>
          </p:nvPr>
        </p:nvSpPr>
        <p:spPr>
          <a:xfrm>
            <a:off x="868178" y="1720026"/>
            <a:ext cx="7818622" cy="4406137"/>
          </a:xfrm>
        </p:spPr>
        <p:txBody>
          <a:bodyPr lIns="38100" tIns="38100" rIns="3175" bIns="38100">
            <a:normAutofit fontScale="92500" lnSpcReduction="20000"/>
          </a:bodyPr>
          <a:lstStyle/>
          <a:p>
            <a:pPr marL="358775" eaLnBrk="1" hangingPunct="1"/>
            <a:r>
              <a:rPr lang="en-US" altLang="en-US" dirty="0" smtClean="0"/>
              <a:t>Service area definition</a:t>
            </a:r>
          </a:p>
          <a:p>
            <a:pPr marL="358775" eaLnBrk="1" hangingPunct="1"/>
            <a:r>
              <a:rPr lang="en-US" altLang="en-US" dirty="0" smtClean="0"/>
              <a:t>Demographic characteristics</a:t>
            </a:r>
          </a:p>
          <a:p>
            <a:pPr marL="358775" eaLnBrk="1" hangingPunct="1"/>
            <a:r>
              <a:rPr lang="en-US" altLang="en-US" dirty="0" smtClean="0"/>
              <a:t>Regulatory and political characteristics</a:t>
            </a:r>
          </a:p>
          <a:p>
            <a:pPr marL="358775" eaLnBrk="1" hangingPunct="1"/>
            <a:r>
              <a:rPr lang="en-US" altLang="en-US" dirty="0" smtClean="0"/>
              <a:t>Competitor assessment and market analysis</a:t>
            </a:r>
          </a:p>
          <a:p>
            <a:pPr marL="358775" eaLnBrk="1" hangingPunct="1"/>
            <a:r>
              <a:rPr lang="en-US" altLang="en-US" dirty="0" smtClean="0"/>
              <a:t>Consumer needs, demands, preferences</a:t>
            </a:r>
          </a:p>
          <a:p>
            <a:pPr marL="358775" eaLnBrk="1" hangingPunct="1"/>
            <a:r>
              <a:rPr lang="en-US" altLang="en-US" dirty="0" smtClean="0"/>
              <a:t>Health plan coverage characteristics</a:t>
            </a:r>
          </a:p>
          <a:p>
            <a:pPr marL="358775" eaLnBrk="1" hangingPunct="1"/>
            <a:r>
              <a:rPr lang="en-US" altLang="en-US" dirty="0" smtClean="0"/>
              <a:t>Industry maturity and substitute services</a:t>
            </a:r>
          </a:p>
          <a:p>
            <a:pPr marL="358775" eaLnBrk="1" hangingPunct="1"/>
            <a:r>
              <a:rPr lang="en-US" altLang="en-US" dirty="0" smtClean="0"/>
              <a:t>Economic trends</a:t>
            </a:r>
            <a:endParaRPr lang="en-US" altLang="en-US" dirty="0" smtClean="0"/>
          </a:p>
        </p:txBody>
      </p:sp>
    </p:spTree>
    <p:extLst>
      <p:ext uri="{BB962C8B-B14F-4D97-AF65-F5344CB8AC3E}">
        <p14:creationId xmlns:p14="http://schemas.microsoft.com/office/powerpoint/2010/main" xmlns="" val="353710211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xEl>
                                              <p:pRg st="7" end="7"/>
                                            </p:txEl>
                                          </p:spTgt>
                                        </p:tgtEl>
                                        <p:attrNameLst>
                                          <p:attrName>style.visibility</p:attrName>
                                        </p:attrNameLst>
                                      </p:cBhvr>
                                      <p:to>
                                        <p:strVal val="visible"/>
                                      </p:to>
                                    </p:set>
                                    <p:anim calcmode="lin" valueType="num">
                                      <p:cBhvr additive="base">
                                        <p:cTn id="4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3200" dirty="0" smtClean="0"/>
              <a:t>Phase </a:t>
            </a:r>
            <a:r>
              <a:rPr lang="en-US" sz="3200" dirty="0" smtClean="0"/>
              <a:t>II: From Vision to Strategy</a:t>
            </a:r>
          </a:p>
        </p:txBody>
      </p:sp>
      <p:sp>
        <p:nvSpPr>
          <p:cNvPr id="9219" name="Rectangle 3"/>
          <p:cNvSpPr>
            <a:spLocks noGrp="1" noChangeArrowheads="1"/>
          </p:cNvSpPr>
          <p:nvPr>
            <p:ph type="body" idx="1"/>
          </p:nvPr>
        </p:nvSpPr>
        <p:spPr>
          <a:xfrm>
            <a:off x="304800" y="1478901"/>
            <a:ext cx="8610600" cy="4617099"/>
          </a:xfrm>
        </p:spPr>
        <p:txBody>
          <a:bodyPr>
            <a:normAutofit fontScale="92500" lnSpcReduction="10000"/>
          </a:bodyPr>
          <a:lstStyle/>
          <a:p>
            <a:r>
              <a:rPr lang="en-US" sz="2400" dirty="0" smtClean="0"/>
              <a:t>Define the future vision</a:t>
            </a:r>
          </a:p>
          <a:p>
            <a:r>
              <a:rPr lang="en-US" sz="2400" dirty="0" smtClean="0"/>
              <a:t>Understanding the driving force</a:t>
            </a:r>
          </a:p>
          <a:p>
            <a:r>
              <a:rPr lang="en-US" sz="2400" dirty="0" smtClean="0"/>
              <a:t>Defining areas of excellence</a:t>
            </a:r>
          </a:p>
          <a:p>
            <a:r>
              <a:rPr lang="en-US" sz="2400" dirty="0" smtClean="0"/>
              <a:t>Developing strategic findings and conclusion</a:t>
            </a:r>
          </a:p>
          <a:p>
            <a:pPr lvl="1"/>
            <a:r>
              <a:rPr lang="en-US" sz="2000" dirty="0" smtClean="0"/>
              <a:t>Based on internal/external assessments, including customer input</a:t>
            </a:r>
          </a:p>
          <a:p>
            <a:r>
              <a:rPr lang="en-US" sz="2400" dirty="0" smtClean="0"/>
              <a:t>Developing key strategies </a:t>
            </a:r>
          </a:p>
          <a:p>
            <a:pPr lvl="1"/>
            <a:r>
              <a:rPr lang="en-US" sz="2000" dirty="0" smtClean="0"/>
              <a:t>Identifying critical issues—internal and external (competition)</a:t>
            </a:r>
          </a:p>
          <a:p>
            <a:r>
              <a:rPr lang="en-US" sz="2400" dirty="0" smtClean="0"/>
              <a:t>Defining strategic goals and strategic objectives</a:t>
            </a:r>
          </a:p>
          <a:p>
            <a:r>
              <a:rPr lang="en-US" sz="2400" dirty="0" smtClean="0"/>
              <a:t>Developing an action plan </a:t>
            </a:r>
          </a:p>
          <a:p>
            <a:pPr lvl="1"/>
            <a:r>
              <a:rPr lang="en-US" sz="2000" dirty="0" smtClean="0"/>
              <a:t>Assignment of responsibilities</a:t>
            </a:r>
          </a:p>
          <a:p>
            <a:pPr lvl="1"/>
            <a:r>
              <a:rPr lang="en-US" sz="2000" dirty="0" smtClean="0"/>
              <a:t>Timelines</a:t>
            </a:r>
          </a:p>
          <a:p>
            <a:pPr lvl="1"/>
            <a:r>
              <a:rPr lang="en-US" sz="2000" dirty="0" smtClean="0"/>
              <a:t>Allocation of resources</a:t>
            </a:r>
          </a:p>
          <a:p>
            <a:pPr lvl="1"/>
            <a:r>
              <a:rPr lang="en-US" sz="2000" dirty="0" smtClean="0"/>
              <a:t>Evaluation measures</a:t>
            </a:r>
            <a:r>
              <a:rPr lang="en-US" sz="2400" dirty="0" smtClean="0"/>
              <a:t> </a:t>
            </a:r>
          </a:p>
        </p:txBody>
      </p:sp>
    </p:spTree>
    <p:extLst>
      <p:ext uri="{BB962C8B-B14F-4D97-AF65-F5344CB8AC3E}">
        <p14:creationId xmlns:p14="http://schemas.microsoft.com/office/powerpoint/2010/main" xmlns="" val="1926645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Content Placeholder 1"/>
          <p:cNvSpPr>
            <a:spLocks noGrp="1"/>
          </p:cNvSpPr>
          <p:nvPr>
            <p:ph idx="1"/>
          </p:nvPr>
        </p:nvSpPr>
        <p:spPr>
          <a:xfrm>
            <a:off x="457200" y="1864701"/>
            <a:ext cx="8229600" cy="4109062"/>
          </a:xfrm>
        </p:spPr>
        <p:txBody>
          <a:bodyPr/>
          <a:lstStyle/>
          <a:p>
            <a:pPr eaLnBrk="1" hangingPunct="1">
              <a:buFont typeface="Arial" charset="0"/>
              <a:buNone/>
            </a:pPr>
            <a:r>
              <a:rPr lang="en-US" b="1" dirty="0" smtClean="0"/>
              <a:t>• </a:t>
            </a:r>
            <a:r>
              <a:rPr lang="en-US" dirty="0" smtClean="0"/>
              <a:t>What is the </a:t>
            </a:r>
            <a:r>
              <a:rPr lang="en-US" dirty="0" smtClean="0"/>
              <a:t>primary thing </a:t>
            </a:r>
            <a:r>
              <a:rPr lang="en-US" dirty="0" smtClean="0"/>
              <a:t>that determines </a:t>
            </a:r>
          </a:p>
          <a:p>
            <a:pPr lvl="1"/>
            <a:r>
              <a:rPr lang="en-US" dirty="0" smtClean="0"/>
              <a:t>	</a:t>
            </a:r>
            <a:r>
              <a:rPr lang="en-US" dirty="0" smtClean="0"/>
              <a:t>which </a:t>
            </a:r>
            <a:r>
              <a:rPr lang="en-US" dirty="0" smtClean="0"/>
              <a:t>product/services we offer, </a:t>
            </a:r>
          </a:p>
          <a:p>
            <a:pPr lvl="1"/>
            <a:r>
              <a:rPr lang="en-US" dirty="0" smtClean="0"/>
              <a:t>	</a:t>
            </a:r>
            <a:r>
              <a:rPr lang="en-US" dirty="0" smtClean="0"/>
              <a:t>which </a:t>
            </a:r>
            <a:r>
              <a:rPr lang="en-US" dirty="0" smtClean="0"/>
              <a:t>market(s) we seek, </a:t>
            </a:r>
          </a:p>
          <a:p>
            <a:pPr lvl="1"/>
            <a:r>
              <a:rPr lang="en-US" dirty="0" smtClean="0"/>
              <a:t>	</a:t>
            </a:r>
            <a:r>
              <a:rPr lang="en-US" dirty="0" smtClean="0"/>
              <a:t>which </a:t>
            </a:r>
            <a:r>
              <a:rPr lang="en-US" dirty="0" smtClean="0"/>
              <a:t>customers we attract, and</a:t>
            </a:r>
          </a:p>
          <a:p>
            <a:pPr lvl="1"/>
            <a:r>
              <a:rPr lang="en-US" dirty="0" smtClean="0"/>
              <a:t>	</a:t>
            </a:r>
            <a:r>
              <a:rPr lang="en-US" dirty="0" smtClean="0"/>
              <a:t>what </a:t>
            </a:r>
            <a:r>
              <a:rPr lang="en-US" dirty="0" smtClean="0"/>
              <a:t>geographic region we serve?</a:t>
            </a:r>
          </a:p>
          <a:p>
            <a:pPr eaLnBrk="1" hangingPunct="1">
              <a:buFont typeface="Wingdings 3" pitchFamily="18" charset="2"/>
              <a:buNone/>
            </a:pPr>
            <a:endParaRPr lang="en-US" b="1" dirty="0" smtClean="0"/>
          </a:p>
          <a:p>
            <a:pPr eaLnBrk="1" hangingPunct="1">
              <a:buFont typeface="Wingdings 3" pitchFamily="18" charset="2"/>
              <a:buNone/>
            </a:pPr>
            <a:endParaRPr lang="en-US" dirty="0" smtClean="0"/>
          </a:p>
        </p:txBody>
      </p:sp>
      <p:sp>
        <p:nvSpPr>
          <p:cNvPr id="3075" name="Title 2"/>
          <p:cNvSpPr>
            <a:spLocks noGrp="1"/>
          </p:cNvSpPr>
          <p:nvPr>
            <p:ph type="title"/>
          </p:nvPr>
        </p:nvSpPr>
        <p:spPr/>
        <p:txBody>
          <a:bodyPr>
            <a:normAutofit/>
          </a:bodyPr>
          <a:lstStyle/>
          <a:p>
            <a:pPr eaLnBrk="1" hangingPunct="1"/>
            <a:r>
              <a:rPr lang="en-US" sz="3200" dirty="0" smtClean="0">
                <a:cs typeface="Arial Black"/>
              </a:rPr>
              <a:t>Driving Force	</a:t>
            </a:r>
            <a:endParaRPr lang="en-US" sz="3200" dirty="0" smtClean="0">
              <a:cs typeface="Arial Black"/>
            </a:endParaRPr>
          </a:p>
        </p:txBody>
      </p:sp>
    </p:spTree>
    <p:extLst>
      <p:ext uri="{BB962C8B-B14F-4D97-AF65-F5344CB8AC3E}">
        <p14:creationId xmlns:p14="http://schemas.microsoft.com/office/powerpoint/2010/main" xmlns="" val="24169930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5" name="Content Placeholder 1"/>
          <p:cNvSpPr>
            <a:spLocks noGrp="1"/>
          </p:cNvSpPr>
          <p:nvPr>
            <p:ph idx="1"/>
          </p:nvPr>
        </p:nvSpPr>
        <p:spPr>
          <a:xfrm>
            <a:off x="457200" y="1447800"/>
            <a:ext cx="8229600" cy="4525963"/>
          </a:xfrm>
        </p:spPr>
        <p:txBody>
          <a:bodyPr rtlCol="0">
            <a:normAutofit fontScale="92500" lnSpcReduction="10000"/>
          </a:bodyPr>
          <a:lstStyle/>
          <a:p>
            <a:pPr marL="514350" indent="-514350" eaLnBrk="1" fontAlgn="auto" hangingPunct="1">
              <a:spcAft>
                <a:spcPts val="0"/>
              </a:spcAft>
              <a:buFont typeface="+mj-lt"/>
              <a:buAutoNum type="arabicPeriod"/>
              <a:defRPr/>
            </a:pPr>
            <a:r>
              <a:rPr lang="en-US" sz="2800" dirty="0" smtClean="0"/>
              <a:t>Product/service concept—Auto</a:t>
            </a:r>
            <a:r>
              <a:rPr lang="en-US" sz="2800" dirty="0" smtClean="0"/>
              <a:t>, Surgi-center</a:t>
            </a:r>
          </a:p>
          <a:p>
            <a:pPr marL="514350" indent="-514350">
              <a:buFont typeface="+mj-lt"/>
              <a:buAutoNum type="arabicPeriod"/>
              <a:defRPr/>
            </a:pPr>
            <a:r>
              <a:rPr lang="en-US" sz="2800" dirty="0" smtClean="0"/>
              <a:t>User/customer class—J&amp;J</a:t>
            </a:r>
            <a:r>
              <a:rPr lang="en-US" sz="2800" dirty="0" smtClean="0"/>
              <a:t>, Children’s Hospital</a:t>
            </a:r>
          </a:p>
          <a:p>
            <a:pPr marL="514350" indent="-514350">
              <a:buFont typeface="+mj-lt"/>
              <a:buAutoNum type="arabicPeriod"/>
              <a:defRPr/>
            </a:pPr>
            <a:r>
              <a:rPr lang="en-US" sz="2800" dirty="0" smtClean="0"/>
              <a:t>Market </a:t>
            </a:r>
            <a:r>
              <a:rPr lang="en-US" sz="2800" dirty="0" smtClean="0"/>
              <a:t>type/category—Hospitals</a:t>
            </a:r>
            <a:r>
              <a:rPr lang="en-US" sz="2800" dirty="0" smtClean="0"/>
              <a:t>, Associations</a:t>
            </a:r>
          </a:p>
          <a:p>
            <a:pPr marL="514350" indent="-514350">
              <a:buFont typeface="+mj-lt"/>
              <a:buAutoNum type="arabicPeriod"/>
              <a:defRPr/>
            </a:pPr>
            <a:r>
              <a:rPr lang="en-US" sz="2800" dirty="0" smtClean="0"/>
              <a:t>Production </a:t>
            </a:r>
            <a:r>
              <a:rPr lang="en-US" sz="2800" dirty="0" smtClean="0"/>
              <a:t>capacity/capability—Airlines</a:t>
            </a:r>
            <a:r>
              <a:rPr lang="en-US" sz="2800" dirty="0" smtClean="0"/>
              <a:t>, Hospitals</a:t>
            </a:r>
          </a:p>
          <a:p>
            <a:pPr marL="514350" indent="-514350">
              <a:buFont typeface="+mj-lt"/>
              <a:buAutoNum type="arabicPeriod"/>
              <a:defRPr/>
            </a:pPr>
            <a:r>
              <a:rPr lang="en-US" sz="2800" dirty="0" smtClean="0"/>
              <a:t>Technology—</a:t>
            </a:r>
            <a:r>
              <a:rPr lang="en-US" sz="2800" dirty="0" err="1" smtClean="0"/>
              <a:t>Seimens</a:t>
            </a:r>
            <a:r>
              <a:rPr lang="en-US" sz="2800" dirty="0" smtClean="0"/>
              <a:t>/Medtronic/Hospitals</a:t>
            </a:r>
            <a:endParaRPr lang="en-US" sz="2800" dirty="0" smtClean="0"/>
          </a:p>
          <a:p>
            <a:pPr marL="514350" indent="-514350">
              <a:buFont typeface="+mj-lt"/>
              <a:buAutoNum type="arabicPeriod"/>
              <a:defRPr/>
            </a:pPr>
            <a:r>
              <a:rPr lang="en-US" sz="2800" dirty="0" smtClean="0"/>
              <a:t>Sales/marketing </a:t>
            </a:r>
            <a:r>
              <a:rPr lang="en-US" sz="2800" dirty="0" smtClean="0"/>
              <a:t>method—Avon</a:t>
            </a:r>
            <a:r>
              <a:rPr lang="en-US" sz="2800" dirty="0" smtClean="0"/>
              <a:t>, </a:t>
            </a:r>
            <a:r>
              <a:rPr lang="en-US" sz="2800" dirty="0" err="1" smtClean="0"/>
              <a:t>Ntwk</a:t>
            </a:r>
            <a:r>
              <a:rPr lang="en-US" sz="2800" dirty="0" smtClean="0"/>
              <a:t> </a:t>
            </a:r>
            <a:r>
              <a:rPr lang="en-US" sz="2800" dirty="0" err="1" smtClean="0"/>
              <a:t>Mkt</a:t>
            </a:r>
            <a:r>
              <a:rPr lang="en-US" sz="2800" dirty="0" smtClean="0"/>
              <a:t>, </a:t>
            </a:r>
            <a:r>
              <a:rPr lang="en-US" sz="2800" dirty="0" err="1" smtClean="0"/>
              <a:t>Norwex</a:t>
            </a:r>
            <a:endParaRPr lang="en-US" sz="2800" dirty="0" smtClean="0"/>
          </a:p>
          <a:p>
            <a:pPr marL="514350" indent="-514350">
              <a:buFont typeface="+mj-lt"/>
              <a:buAutoNum type="arabicPeriod"/>
              <a:defRPr/>
            </a:pPr>
            <a:r>
              <a:rPr lang="en-US" sz="2800" dirty="0" smtClean="0"/>
              <a:t>Distribution </a:t>
            </a:r>
            <a:r>
              <a:rPr lang="en-US" sz="2800" dirty="0" smtClean="0"/>
              <a:t>method—</a:t>
            </a:r>
            <a:r>
              <a:rPr lang="en-US" sz="2800" dirty="0" err="1" smtClean="0"/>
              <a:t>Walmart</a:t>
            </a:r>
            <a:r>
              <a:rPr lang="en-US" sz="2800" dirty="0" smtClean="0"/>
              <a:t>, VHA</a:t>
            </a:r>
          </a:p>
          <a:p>
            <a:pPr marL="514350" indent="-514350">
              <a:buFont typeface="+mj-lt"/>
              <a:buAutoNum type="arabicPeriod"/>
              <a:defRPr/>
            </a:pPr>
            <a:r>
              <a:rPr lang="en-US" sz="2800" dirty="0" smtClean="0"/>
              <a:t>Natural </a:t>
            </a:r>
            <a:r>
              <a:rPr lang="en-US" sz="2800" dirty="0" smtClean="0"/>
              <a:t>resources—Oil/Mining/Lumber</a:t>
            </a:r>
            <a:endParaRPr lang="en-US" sz="2800" dirty="0" smtClean="0"/>
          </a:p>
          <a:p>
            <a:pPr marL="514350" indent="-514350">
              <a:buFont typeface="+mj-lt"/>
              <a:buAutoNum type="arabicPeriod"/>
              <a:defRPr/>
            </a:pPr>
            <a:r>
              <a:rPr lang="en-US" sz="2800" dirty="0" smtClean="0"/>
              <a:t>Size/growth—Microsoft</a:t>
            </a:r>
            <a:r>
              <a:rPr lang="en-US" sz="2800" dirty="0" smtClean="0"/>
              <a:t>, Integrated Health System</a:t>
            </a:r>
          </a:p>
          <a:p>
            <a:pPr marL="514350" indent="-514350">
              <a:buFont typeface="+mj-lt"/>
              <a:buAutoNum type="arabicPeriod"/>
              <a:defRPr/>
            </a:pPr>
            <a:r>
              <a:rPr lang="en-US" sz="2800" dirty="0" smtClean="0"/>
              <a:t>Return/profit—GE</a:t>
            </a:r>
            <a:r>
              <a:rPr lang="en-US" sz="2800" dirty="0" smtClean="0"/>
              <a:t>, HCA, </a:t>
            </a:r>
            <a:r>
              <a:rPr lang="en-US" sz="2800" dirty="0" smtClean="0"/>
              <a:t>BCBS</a:t>
            </a:r>
            <a:endParaRPr lang="en-US" sz="2800" dirty="0" smtClean="0"/>
          </a:p>
          <a:p>
            <a:pPr marL="0" indent="0" eaLnBrk="1" fontAlgn="auto" hangingPunct="1">
              <a:spcAft>
                <a:spcPts val="0"/>
              </a:spcAft>
              <a:buNone/>
              <a:defRPr/>
            </a:pPr>
            <a:endParaRPr lang="en-US" dirty="0" smtClean="0"/>
          </a:p>
          <a:p>
            <a:pPr eaLnBrk="1" fontAlgn="auto" hangingPunct="1">
              <a:spcAft>
                <a:spcPts val="0"/>
              </a:spcAft>
              <a:buFont typeface="Arial" pitchFamily="34" charset="0"/>
              <a:buChar char="•"/>
              <a:defRPr/>
            </a:pPr>
            <a:endParaRPr lang="en-US" dirty="0" smtClean="0"/>
          </a:p>
        </p:txBody>
      </p:sp>
      <p:sp>
        <p:nvSpPr>
          <p:cNvPr id="3" name="Title 2"/>
          <p:cNvSpPr>
            <a:spLocks noGrp="1"/>
          </p:cNvSpPr>
          <p:nvPr>
            <p:ph type="title"/>
          </p:nvPr>
        </p:nvSpPr>
        <p:spPr>
          <a:xfrm>
            <a:off x="228600" y="152400"/>
            <a:ext cx="8321040" cy="1219200"/>
          </a:xfrm>
          <a:ln w="6350"/>
        </p:spPr>
        <p:txBody>
          <a:bodyPr lIns="91440" rIns="0" bIns="274320" numCol="1" rtlCol="0">
            <a:normAutofit fontScale="90000"/>
          </a:bodyPr>
          <a:lstStyle/>
          <a:p>
            <a:pPr eaLnBrk="1" fontAlgn="auto" hangingPunct="1">
              <a:spcAft>
                <a:spcPts val="0"/>
              </a:spcAft>
              <a:defRPr/>
            </a:pPr>
            <a:r>
              <a:rPr lang="en-US" b="1" dirty="0" smtClean="0"/>
              <a:t/>
            </a:r>
            <a:br>
              <a:rPr lang="en-US" b="1" dirty="0" smtClean="0"/>
            </a:br>
            <a:r>
              <a:rPr lang="en-US" b="1" dirty="0" smtClean="0"/>
              <a:t>	</a:t>
            </a:r>
            <a:r>
              <a:rPr lang="en-US" sz="3600" dirty="0" smtClean="0">
                <a:cs typeface="Arial Black"/>
              </a:rPr>
              <a:t>Driving Forces</a:t>
            </a:r>
            <a:endParaRPr lang="en-US" sz="3600" dirty="0">
              <a:cs typeface="Arial Black"/>
            </a:endParaRPr>
          </a:p>
        </p:txBody>
      </p:sp>
    </p:spTree>
    <p:extLst>
      <p:ext uri="{BB962C8B-B14F-4D97-AF65-F5344CB8AC3E}">
        <p14:creationId xmlns:p14="http://schemas.microsoft.com/office/powerpoint/2010/main" xmlns="" val="2991265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4294967295"/>
          </p:nvPr>
        </p:nvSpPr>
        <p:spPr>
          <a:xfrm>
            <a:off x="457200" y="1592803"/>
            <a:ext cx="8229600" cy="4533360"/>
          </a:xfrm>
        </p:spPr>
        <p:txBody>
          <a:bodyPr/>
          <a:lstStyle/>
          <a:p>
            <a:pPr eaLnBrk="1" hangingPunct="1"/>
            <a:r>
              <a:rPr lang="en-US" dirty="0" smtClean="0"/>
              <a:t>Service lines</a:t>
            </a:r>
          </a:p>
          <a:p>
            <a:pPr eaLnBrk="1" hangingPunct="1"/>
            <a:r>
              <a:rPr lang="en-US" dirty="0" smtClean="0"/>
              <a:t>Products</a:t>
            </a:r>
          </a:p>
          <a:p>
            <a:pPr eaLnBrk="1" hangingPunct="1"/>
            <a:r>
              <a:rPr lang="en-US" dirty="0" smtClean="0"/>
              <a:t>Technology</a:t>
            </a:r>
          </a:p>
          <a:p>
            <a:pPr eaLnBrk="1" hangingPunct="1"/>
            <a:r>
              <a:rPr lang="en-US" dirty="0" smtClean="0"/>
              <a:t>Information technology</a:t>
            </a:r>
          </a:p>
          <a:p>
            <a:pPr eaLnBrk="1" hangingPunct="1"/>
            <a:r>
              <a:rPr lang="en-US" dirty="0" smtClean="0"/>
              <a:t>Customer service</a:t>
            </a:r>
          </a:p>
          <a:p>
            <a:pPr eaLnBrk="1" hangingPunct="1"/>
            <a:r>
              <a:rPr lang="en-US" dirty="0" smtClean="0"/>
              <a:t>Clinical excellence</a:t>
            </a:r>
          </a:p>
          <a:p>
            <a:pPr eaLnBrk="1" hangingPunct="1"/>
            <a:r>
              <a:rPr lang="en-US" dirty="0" smtClean="0"/>
              <a:t>Safe and quality care</a:t>
            </a:r>
            <a:endParaRPr lang="en-US" dirty="0" smtClean="0"/>
          </a:p>
        </p:txBody>
      </p:sp>
      <p:sp>
        <p:nvSpPr>
          <p:cNvPr id="10243" name="Title 2"/>
          <p:cNvSpPr>
            <a:spLocks noGrp="1"/>
          </p:cNvSpPr>
          <p:nvPr>
            <p:ph type="title" idx="4294967295"/>
          </p:nvPr>
        </p:nvSpPr>
        <p:spPr/>
        <p:txBody>
          <a:bodyPr>
            <a:normAutofit/>
          </a:bodyPr>
          <a:lstStyle/>
          <a:p>
            <a:pPr eaLnBrk="1" hangingPunct="1"/>
            <a:r>
              <a:rPr lang="en-US" sz="3200" dirty="0" smtClean="0">
                <a:cs typeface="Arial Black"/>
              </a:rPr>
              <a:t>Areas of Excellence (Examples)</a:t>
            </a:r>
            <a:endParaRPr lang="en-US" sz="3200" dirty="0" smtClean="0">
              <a:cs typeface="Arial Black"/>
            </a:endParaRPr>
          </a:p>
        </p:txBody>
      </p:sp>
    </p:spTree>
    <p:extLst>
      <p:ext uri="{BB962C8B-B14F-4D97-AF65-F5344CB8AC3E}">
        <p14:creationId xmlns:p14="http://schemas.microsoft.com/office/powerpoint/2010/main" xmlns="" val="1502872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r>
              <a:rPr lang="en-US" sz="3600" dirty="0" smtClean="0"/>
              <a:t>Phase </a:t>
            </a:r>
            <a:r>
              <a:rPr lang="en-US" sz="3600" dirty="0" smtClean="0"/>
              <a:t>III: Future Profile to Innovation</a:t>
            </a:r>
          </a:p>
        </p:txBody>
      </p:sp>
      <p:sp>
        <p:nvSpPr>
          <p:cNvPr id="9219" name="Rectangle 3"/>
          <p:cNvSpPr>
            <a:spLocks noGrp="1" noChangeArrowheads="1"/>
          </p:cNvSpPr>
          <p:nvPr>
            <p:ph type="body" idx="1"/>
          </p:nvPr>
        </p:nvSpPr>
        <p:spPr>
          <a:xfrm>
            <a:off x="304800" y="1800401"/>
            <a:ext cx="8610600" cy="4295599"/>
          </a:xfrm>
        </p:spPr>
        <p:txBody>
          <a:bodyPr>
            <a:normAutofit/>
          </a:bodyPr>
          <a:lstStyle/>
          <a:p>
            <a:r>
              <a:rPr lang="en-US" sz="2400" dirty="0" smtClean="0"/>
              <a:t>Define the future profile</a:t>
            </a:r>
          </a:p>
          <a:p>
            <a:r>
              <a:rPr lang="en-US" sz="2400" dirty="0" smtClean="0"/>
              <a:t>Utilize strategic planning tools</a:t>
            </a:r>
          </a:p>
          <a:p>
            <a:pPr lvl="1"/>
            <a:r>
              <a:rPr lang="en-US" sz="2000" dirty="0" smtClean="0"/>
              <a:t>Scenario building</a:t>
            </a:r>
          </a:p>
          <a:p>
            <a:pPr lvl="1"/>
            <a:r>
              <a:rPr lang="en-US" sz="2000" dirty="0" smtClean="0"/>
              <a:t>Storytelling</a:t>
            </a:r>
          </a:p>
          <a:p>
            <a:pPr lvl="1"/>
            <a:r>
              <a:rPr lang="en-US" sz="2000" dirty="0" smtClean="0"/>
              <a:t>Defining areas of excellence</a:t>
            </a:r>
          </a:p>
          <a:p>
            <a:r>
              <a:rPr lang="en-US" sz="2400" dirty="0" smtClean="0"/>
              <a:t>Finalize competitive analysis including stealth competitors</a:t>
            </a:r>
          </a:p>
          <a:p>
            <a:pPr lvl="1"/>
            <a:r>
              <a:rPr lang="en-US" sz="2000" dirty="0" smtClean="0"/>
              <a:t>Based on external competitor analysis in and outside of the industry</a:t>
            </a:r>
          </a:p>
          <a:p>
            <a:r>
              <a:rPr lang="en-US" sz="2400" dirty="0" smtClean="0"/>
              <a:t>Define the critical issues</a:t>
            </a:r>
          </a:p>
          <a:p>
            <a:r>
              <a:rPr lang="en-US" sz="2400" dirty="0" smtClean="0"/>
              <a:t>Develop an innovation plan to redefine the “sandbox” (Robert 2006)</a:t>
            </a:r>
          </a:p>
          <a:p>
            <a:pPr lvl="1">
              <a:buFontTx/>
              <a:buNone/>
            </a:pPr>
            <a:endParaRPr lang="en-US" sz="2400" dirty="0" smtClean="0"/>
          </a:p>
          <a:p>
            <a:endParaRPr lang="en-US" sz="2800" dirty="0" smtClean="0"/>
          </a:p>
        </p:txBody>
      </p:sp>
    </p:spTree>
    <p:extLst>
      <p:ext uri="{BB962C8B-B14F-4D97-AF65-F5344CB8AC3E}">
        <p14:creationId xmlns:p14="http://schemas.microsoft.com/office/powerpoint/2010/main" xmlns="" val="14118567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Autofit/>
          </a:bodyPr>
          <a:lstStyle/>
          <a:p>
            <a:r>
              <a:rPr lang="en-US" sz="3200" dirty="0" smtClean="0"/>
              <a:t>Creating a Commitment to Change with Vision</a:t>
            </a:r>
            <a:endParaRPr lang="en-US" sz="3200" dirty="0" smtClean="0"/>
          </a:p>
        </p:txBody>
      </p:sp>
      <p:sp>
        <p:nvSpPr>
          <p:cNvPr id="8195" name="Rectangle 3"/>
          <p:cNvSpPr>
            <a:spLocks noGrp="1" noChangeArrowheads="1"/>
          </p:cNvSpPr>
          <p:nvPr>
            <p:ph type="body" idx="1"/>
          </p:nvPr>
        </p:nvSpPr>
        <p:spPr>
          <a:xfrm>
            <a:off x="304800" y="1600200"/>
            <a:ext cx="8610600" cy="4495800"/>
          </a:xfrm>
        </p:spPr>
        <p:txBody>
          <a:bodyPr/>
          <a:lstStyle/>
          <a:p>
            <a:r>
              <a:rPr lang="en-US" sz="2800" dirty="0" smtClean="0"/>
              <a:t>Develop a current profile of the organization</a:t>
            </a:r>
          </a:p>
          <a:p>
            <a:r>
              <a:rPr lang="en-US" sz="2800" dirty="0" smtClean="0"/>
              <a:t>Assess the current mission, vision, and values</a:t>
            </a:r>
          </a:p>
          <a:p>
            <a:r>
              <a:rPr lang="en-US" sz="2800" dirty="0" smtClean="0"/>
              <a:t>Understand environmental assessment trends</a:t>
            </a:r>
          </a:p>
          <a:p>
            <a:pPr lvl="1">
              <a:buFont typeface="Arial"/>
              <a:buChar char="•"/>
            </a:pPr>
            <a:r>
              <a:rPr lang="en-US" sz="2400" dirty="0" smtClean="0"/>
              <a:t>Internal assessment trends</a:t>
            </a:r>
          </a:p>
          <a:p>
            <a:pPr lvl="1">
              <a:buFont typeface="Arial"/>
              <a:buChar char="•"/>
            </a:pPr>
            <a:r>
              <a:rPr lang="en-US" sz="2400" dirty="0" smtClean="0"/>
              <a:t>External assessment trends</a:t>
            </a:r>
          </a:p>
          <a:p>
            <a:r>
              <a:rPr lang="en-US" sz="2800" dirty="0" smtClean="0"/>
              <a:t>Manage risk and uncertainty </a:t>
            </a:r>
          </a:p>
          <a:p>
            <a:r>
              <a:rPr lang="en-US" sz="2800" dirty="0" smtClean="0"/>
              <a:t>Tools for strategic thinking</a:t>
            </a:r>
          </a:p>
          <a:p>
            <a:pPr lvl="1">
              <a:buFont typeface="Arial"/>
              <a:buChar char="•"/>
            </a:pPr>
            <a:r>
              <a:rPr lang="en-US" sz="2400" dirty="0" smtClean="0"/>
              <a:t>Scenarios</a:t>
            </a:r>
          </a:p>
          <a:p>
            <a:pPr lvl="1">
              <a:buFont typeface="Arial"/>
              <a:buChar char="•"/>
            </a:pPr>
            <a:r>
              <a:rPr lang="en-US" sz="2400" dirty="0" smtClean="0"/>
              <a:t>Storytelling</a:t>
            </a:r>
          </a:p>
          <a:p>
            <a:pPr lvl="1"/>
            <a:endParaRPr lang="en-US" sz="2400" dirty="0" smtClean="0">
              <a:solidFill>
                <a:srgbClr val="FF0000"/>
              </a:solidFill>
            </a:endParaRPr>
          </a:p>
          <a:p>
            <a:pPr marL="0" indent="0">
              <a:buNone/>
            </a:pPr>
            <a:endParaRPr lang="en-US" sz="2800" dirty="0" smtClean="0"/>
          </a:p>
        </p:txBody>
      </p:sp>
    </p:spTree>
    <p:extLst>
      <p:ext uri="{BB962C8B-B14F-4D97-AF65-F5344CB8AC3E}">
        <p14:creationId xmlns:p14="http://schemas.microsoft.com/office/powerpoint/2010/main" xmlns="" val="32551002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cs typeface="Arial Black"/>
              </a:rPr>
              <a:t>Strategic Profile</a:t>
            </a:r>
            <a:endParaRPr lang="en-US" sz="3200" dirty="0">
              <a:cs typeface="Arial Black"/>
            </a:endParaRPr>
          </a:p>
        </p:txBody>
      </p:sp>
      <p:sp>
        <p:nvSpPr>
          <p:cNvPr id="3" name="Content Placeholder 2"/>
          <p:cNvSpPr>
            <a:spLocks noGrp="1"/>
          </p:cNvSpPr>
          <p:nvPr>
            <p:ph sz="half" idx="1"/>
          </p:nvPr>
        </p:nvSpPr>
        <p:spPr/>
        <p:txBody>
          <a:bodyPr/>
          <a:lstStyle/>
          <a:p>
            <a:pPr marL="0" indent="0">
              <a:buNone/>
            </a:pPr>
            <a:r>
              <a:rPr lang="en-US" dirty="0" smtClean="0"/>
              <a:t>	Current profile</a:t>
            </a:r>
          </a:p>
          <a:p>
            <a:pPr fontAlgn="auto">
              <a:spcAft>
                <a:spcPts val="0"/>
              </a:spcAft>
              <a:buFont typeface="Arial" pitchFamily="34" charset="0"/>
              <a:buChar char="•"/>
              <a:defRPr/>
            </a:pPr>
            <a:r>
              <a:rPr lang="en-US" sz="2400" dirty="0" smtClean="0"/>
              <a:t>Which </a:t>
            </a:r>
            <a:r>
              <a:rPr lang="en-US" sz="2400" u="sng" dirty="0" smtClean="0"/>
              <a:t>services/products</a:t>
            </a:r>
            <a:r>
              <a:rPr lang="en-US" sz="2400" dirty="0" smtClean="0"/>
              <a:t> do we offer</a:t>
            </a:r>
          </a:p>
          <a:p>
            <a:pPr fontAlgn="auto">
              <a:spcAft>
                <a:spcPts val="0"/>
              </a:spcAft>
              <a:buFont typeface="Arial" pitchFamily="34" charset="0"/>
              <a:buChar char="•"/>
              <a:defRPr/>
            </a:pPr>
            <a:r>
              <a:rPr lang="en-US" sz="2400" dirty="0" smtClean="0"/>
              <a:t>To which </a:t>
            </a:r>
            <a:r>
              <a:rPr lang="en-US" sz="2400" u="sng" dirty="0" smtClean="0"/>
              <a:t>customer groups </a:t>
            </a:r>
            <a:r>
              <a:rPr lang="en-US" sz="2400" dirty="0" smtClean="0"/>
              <a:t>do we offer these products?</a:t>
            </a:r>
          </a:p>
          <a:p>
            <a:pPr fontAlgn="auto">
              <a:spcAft>
                <a:spcPts val="0"/>
              </a:spcAft>
              <a:buFont typeface="Arial" pitchFamily="34" charset="0"/>
              <a:buChar char="•"/>
              <a:defRPr/>
            </a:pPr>
            <a:r>
              <a:rPr lang="en-US" sz="2400" dirty="0" smtClean="0"/>
              <a:t>Which </a:t>
            </a:r>
            <a:r>
              <a:rPr lang="en-US" sz="2400" u="sng" dirty="0" smtClean="0"/>
              <a:t>market segments </a:t>
            </a:r>
            <a:r>
              <a:rPr lang="en-US" sz="2400" dirty="0" smtClean="0"/>
              <a:t>do we seek?</a:t>
            </a:r>
          </a:p>
          <a:p>
            <a:pPr fontAlgn="auto">
              <a:spcAft>
                <a:spcPts val="0"/>
              </a:spcAft>
              <a:buFont typeface="Arial" pitchFamily="34" charset="0"/>
              <a:buChar char="•"/>
              <a:defRPr/>
            </a:pPr>
            <a:r>
              <a:rPr lang="en-US" sz="2400" dirty="0" smtClean="0"/>
              <a:t>Which </a:t>
            </a:r>
            <a:r>
              <a:rPr lang="en-US" sz="2400" u="sng" dirty="0" smtClean="0"/>
              <a:t>geographic areas </a:t>
            </a:r>
            <a:r>
              <a:rPr lang="en-US" sz="2400" dirty="0" smtClean="0"/>
              <a:t>do we serve?</a:t>
            </a:r>
          </a:p>
        </p:txBody>
      </p:sp>
      <p:sp>
        <p:nvSpPr>
          <p:cNvPr id="4" name="Content Placeholder 3"/>
          <p:cNvSpPr>
            <a:spLocks noGrp="1"/>
          </p:cNvSpPr>
          <p:nvPr>
            <p:ph sz="half" idx="2"/>
          </p:nvPr>
        </p:nvSpPr>
        <p:spPr/>
        <p:txBody>
          <a:bodyPr/>
          <a:lstStyle/>
          <a:p>
            <a:pPr marL="0" indent="0">
              <a:buNone/>
            </a:pPr>
            <a:r>
              <a:rPr lang="en-US" dirty="0" smtClean="0">
                <a:solidFill>
                  <a:schemeClr val="tx1"/>
                </a:solidFill>
              </a:rPr>
              <a:t>	Future profile</a:t>
            </a:r>
          </a:p>
          <a:p>
            <a:pPr fontAlgn="auto">
              <a:spcAft>
                <a:spcPts val="0"/>
              </a:spcAft>
              <a:buFont typeface="Arial" pitchFamily="34" charset="0"/>
              <a:buChar char="•"/>
              <a:defRPr/>
            </a:pPr>
            <a:r>
              <a:rPr lang="en-US" sz="2400" dirty="0" smtClean="0">
                <a:solidFill>
                  <a:schemeClr val="tx1"/>
                </a:solidFill>
              </a:rPr>
              <a:t>Which </a:t>
            </a:r>
            <a:r>
              <a:rPr lang="en-US" sz="2400" u="sng" dirty="0" smtClean="0">
                <a:solidFill>
                  <a:schemeClr val="tx1"/>
                </a:solidFill>
              </a:rPr>
              <a:t>services/products</a:t>
            </a:r>
            <a:r>
              <a:rPr lang="en-US" sz="2400" dirty="0" smtClean="0">
                <a:solidFill>
                  <a:schemeClr val="tx1"/>
                </a:solidFill>
              </a:rPr>
              <a:t> should we offer</a:t>
            </a:r>
          </a:p>
          <a:p>
            <a:pPr fontAlgn="auto">
              <a:spcAft>
                <a:spcPts val="0"/>
              </a:spcAft>
              <a:buFont typeface="Arial" pitchFamily="34" charset="0"/>
              <a:buChar char="•"/>
              <a:defRPr/>
            </a:pPr>
            <a:r>
              <a:rPr lang="en-US" sz="2400" dirty="0" smtClean="0">
                <a:solidFill>
                  <a:schemeClr val="tx1"/>
                </a:solidFill>
              </a:rPr>
              <a:t>To which </a:t>
            </a:r>
            <a:r>
              <a:rPr lang="en-US" sz="2400" u="sng" dirty="0" smtClean="0">
                <a:solidFill>
                  <a:schemeClr val="tx1"/>
                </a:solidFill>
              </a:rPr>
              <a:t>customer groups </a:t>
            </a:r>
            <a:r>
              <a:rPr lang="en-US" sz="2400" dirty="0" smtClean="0">
                <a:solidFill>
                  <a:schemeClr val="tx1"/>
                </a:solidFill>
              </a:rPr>
              <a:t>should we offer these products?</a:t>
            </a:r>
          </a:p>
          <a:p>
            <a:pPr fontAlgn="auto">
              <a:spcAft>
                <a:spcPts val="0"/>
              </a:spcAft>
              <a:buFont typeface="Arial" pitchFamily="34" charset="0"/>
              <a:buChar char="•"/>
              <a:defRPr/>
            </a:pPr>
            <a:r>
              <a:rPr lang="en-US" sz="2400" dirty="0" smtClean="0">
                <a:solidFill>
                  <a:schemeClr val="tx1"/>
                </a:solidFill>
              </a:rPr>
              <a:t>Which </a:t>
            </a:r>
            <a:r>
              <a:rPr lang="en-US" sz="2400" u="sng" dirty="0" smtClean="0">
                <a:solidFill>
                  <a:schemeClr val="tx1"/>
                </a:solidFill>
              </a:rPr>
              <a:t>market segments </a:t>
            </a:r>
            <a:r>
              <a:rPr lang="en-US" sz="2400" dirty="0" smtClean="0">
                <a:solidFill>
                  <a:schemeClr val="tx1"/>
                </a:solidFill>
              </a:rPr>
              <a:t>should we seek?</a:t>
            </a:r>
          </a:p>
          <a:p>
            <a:pPr fontAlgn="auto">
              <a:spcAft>
                <a:spcPts val="0"/>
              </a:spcAft>
              <a:buFont typeface="Arial" pitchFamily="34" charset="0"/>
              <a:buChar char="•"/>
              <a:defRPr/>
            </a:pPr>
            <a:r>
              <a:rPr lang="en-US" sz="2400" dirty="0" smtClean="0">
                <a:solidFill>
                  <a:schemeClr val="tx1"/>
                </a:solidFill>
              </a:rPr>
              <a:t>Which </a:t>
            </a:r>
            <a:r>
              <a:rPr lang="en-US" sz="2400" u="sng" dirty="0" smtClean="0">
                <a:solidFill>
                  <a:schemeClr val="tx1"/>
                </a:solidFill>
              </a:rPr>
              <a:t>geographic areas </a:t>
            </a:r>
            <a:r>
              <a:rPr lang="en-US" sz="2400" dirty="0" smtClean="0">
                <a:solidFill>
                  <a:schemeClr val="tx1"/>
                </a:solidFill>
              </a:rPr>
              <a:t>should we serve?</a:t>
            </a:r>
            <a:endParaRPr lang="en-US" sz="2400" dirty="0">
              <a:solidFill>
                <a:schemeClr val="tx1"/>
              </a:solidFill>
            </a:endParaRPr>
          </a:p>
        </p:txBody>
      </p:sp>
    </p:spTree>
    <p:extLst>
      <p:ext uri="{BB962C8B-B14F-4D97-AF65-F5344CB8AC3E}">
        <p14:creationId xmlns:p14="http://schemas.microsoft.com/office/powerpoint/2010/main" xmlns="" val="41946368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ChangeArrowheads="1"/>
          </p:cNvSpPr>
          <p:nvPr>
            <p:ph type="title"/>
          </p:nvPr>
        </p:nvSpPr>
        <p:spPr/>
        <p:txBody>
          <a:bodyPr lIns="38100" tIns="38100" rIns="3175" bIns="38100">
            <a:normAutofit fontScale="90000"/>
          </a:bodyPr>
          <a:lstStyle/>
          <a:p>
            <a:pPr marL="15875" indent="0" eaLnBrk="1" hangingPunct="1"/>
            <a:r>
              <a:rPr lang="en-US" altLang="en-US" sz="3600" dirty="0" smtClean="0">
                <a:cs typeface="Arial Black"/>
              </a:rPr>
              <a:t>Steps to Developing Micro Scenarios</a:t>
            </a:r>
            <a:br>
              <a:rPr lang="en-US" altLang="en-US" sz="3600" dirty="0" smtClean="0">
                <a:cs typeface="Arial Black"/>
              </a:rPr>
            </a:br>
            <a:r>
              <a:rPr lang="en-US" altLang="en-US" sz="2000" dirty="0" smtClean="0"/>
              <a:t>(Within the Context of the Macro Scenarios)</a:t>
            </a:r>
          </a:p>
        </p:txBody>
      </p:sp>
      <p:sp>
        <p:nvSpPr>
          <p:cNvPr id="56324" name="Rectangle 3"/>
          <p:cNvSpPr>
            <a:spLocks noGrp="1" noChangeArrowheads="1"/>
          </p:cNvSpPr>
          <p:nvPr>
            <p:ph type="body" idx="1"/>
          </p:nvPr>
        </p:nvSpPr>
        <p:spPr>
          <a:xfrm>
            <a:off x="457199" y="1828800"/>
            <a:ext cx="8400197" cy="4724400"/>
          </a:xfrm>
        </p:spPr>
        <p:txBody>
          <a:bodyPr lIns="38100" tIns="38100" rIns="3175" bIns="38100">
            <a:normAutofit/>
          </a:bodyPr>
          <a:lstStyle/>
          <a:p>
            <a:pPr marL="358775" eaLnBrk="1" hangingPunct="1"/>
            <a:r>
              <a:rPr lang="en-US" altLang="en-US" dirty="0" smtClean="0"/>
              <a:t>Identify a focal issue or decision</a:t>
            </a:r>
          </a:p>
          <a:p>
            <a:pPr marL="358775" eaLnBrk="1" hangingPunct="1"/>
            <a:r>
              <a:rPr lang="en-US" altLang="en-US" dirty="0" smtClean="0"/>
              <a:t>Key forces in the local environment</a:t>
            </a:r>
          </a:p>
          <a:p>
            <a:pPr marL="358775" eaLnBrk="1" hangingPunct="1"/>
            <a:r>
              <a:rPr lang="en-US" altLang="en-US" dirty="0" smtClean="0"/>
              <a:t>Driving trends in macro environment</a:t>
            </a:r>
          </a:p>
          <a:p>
            <a:pPr marL="358775" eaLnBrk="1" hangingPunct="1"/>
            <a:r>
              <a:rPr lang="en-US" altLang="en-US" dirty="0" smtClean="0"/>
              <a:t>Rank key forces and driving trends by importance and uncertainty</a:t>
            </a:r>
          </a:p>
        </p:txBody>
      </p:sp>
    </p:spTree>
    <p:extLst>
      <p:ext uri="{BB962C8B-B14F-4D97-AF65-F5344CB8AC3E}">
        <p14:creationId xmlns:p14="http://schemas.microsoft.com/office/powerpoint/2010/main" xmlns="" val="347756270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p:cNvSpPr>
          <p:nvPr/>
        </p:nvSpPr>
        <p:spPr bwMode="auto">
          <a:xfrm>
            <a:off x="6858000" y="6524625"/>
            <a:ext cx="2159000" cy="190500"/>
          </a:xfrm>
          <a:prstGeom prst="rect">
            <a:avLst/>
          </a:prstGeom>
          <a:noFill/>
          <a:ln w="12700">
            <a:noFill/>
            <a:miter lim="800000"/>
            <a:headEnd/>
            <a:tailEnd/>
          </a:ln>
        </p:spPr>
        <p:txBody>
          <a:bodyPr lIns="0" tIns="0" rIns="40639" bIns="0" anchor="ctr"/>
          <a:lstStyle/>
          <a:p>
            <a:pPr marL="39688" algn="r" eaLnBrk="1" hangingPunct="1"/>
            <a:endParaRPr lang="en-US" altLang="en-US" dirty="0">
              <a:solidFill>
                <a:srgbClr val="6D6D6D"/>
              </a:solidFill>
              <a:latin typeface="Lucida Grande" charset="0"/>
              <a:ea typeface="ヒラギノ角ゴ ProN W3" charset="-128"/>
              <a:sym typeface="Lucida Grande" charset="0"/>
            </a:endParaRPr>
          </a:p>
        </p:txBody>
      </p:sp>
      <p:sp>
        <p:nvSpPr>
          <p:cNvPr id="10244" name="Rectangle 3"/>
          <p:cNvSpPr>
            <a:spLocks noGrp="1" noChangeArrowheads="1"/>
          </p:cNvSpPr>
          <p:nvPr>
            <p:ph type="title"/>
          </p:nvPr>
        </p:nvSpPr>
        <p:spPr>
          <a:xfrm>
            <a:off x="3385108" y="-318913"/>
            <a:ext cx="8229600" cy="1692275"/>
          </a:xfrm>
        </p:spPr>
        <p:txBody>
          <a:bodyPr lIns="38100" tIns="38100" rIns="1587" bIns="38100"/>
          <a:lstStyle/>
          <a:p>
            <a:pPr marL="14288" indent="0" eaLnBrk="1" hangingPunct="1"/>
            <a:r>
              <a:rPr lang="en-US" altLang="en-US" dirty="0" smtClean="0">
                <a:solidFill>
                  <a:srgbClr val="83031E"/>
                </a:solidFill>
              </a:rPr>
              <a:t>Why Plan?</a:t>
            </a:r>
          </a:p>
        </p:txBody>
      </p:sp>
      <p:grpSp>
        <p:nvGrpSpPr>
          <p:cNvPr id="2" name="Group 6"/>
          <p:cNvGrpSpPr>
            <a:grpSpLocks/>
          </p:cNvGrpSpPr>
          <p:nvPr/>
        </p:nvGrpSpPr>
        <p:grpSpPr bwMode="auto">
          <a:xfrm>
            <a:off x="260350" y="768350"/>
            <a:ext cx="3914775" cy="2743200"/>
            <a:chOff x="0" y="54"/>
            <a:chExt cx="2466" cy="1728"/>
          </a:xfrm>
        </p:grpSpPr>
        <p:pic>
          <p:nvPicPr>
            <p:cNvPr id="10255" name="Picture 4"/>
            <p:cNvPicPr>
              <a:picLocks noChangeArrowheads="1"/>
            </p:cNvPicPr>
            <p:nvPr/>
          </p:nvPicPr>
          <p:blipFill>
            <a:blip r:embed="rId2" cstate="print"/>
            <a:srcRect/>
            <a:stretch>
              <a:fillRect/>
            </a:stretch>
          </p:blipFill>
          <p:spPr bwMode="auto">
            <a:xfrm>
              <a:off x="0" y="54"/>
              <a:ext cx="2466" cy="1728"/>
            </a:xfrm>
            <a:prstGeom prst="rect">
              <a:avLst/>
            </a:prstGeom>
            <a:noFill/>
            <a:ln w="9525">
              <a:noFill/>
              <a:miter lim="800000"/>
              <a:headEnd/>
              <a:tailEnd/>
            </a:ln>
          </p:spPr>
        </p:pic>
        <p:sp>
          <p:nvSpPr>
            <p:cNvPr id="11269" name="Rectangle 5"/>
            <p:cNvSpPr>
              <a:spLocks/>
            </p:cNvSpPr>
            <p:nvPr/>
          </p:nvSpPr>
          <p:spPr bwMode="auto">
            <a:xfrm>
              <a:off x="382" y="265"/>
              <a:ext cx="1552" cy="896"/>
            </a:xfrm>
            <a:prstGeom prst="rect">
              <a:avLst/>
            </a:prstGeom>
            <a:noFill/>
            <a:ln>
              <a:noFill/>
            </a:ln>
            <a:extLst/>
          </p:spPr>
          <p:txBody>
            <a:bodyPr lIns="0" tIns="0" rIns="40639" bIns="0" anchor="ctr"/>
            <a:lstStyle>
              <a:lvl1pPr marL="39688">
                <a:defRPr sz="1200">
                  <a:solidFill>
                    <a:srgbClr val="000000"/>
                  </a:solidFill>
                  <a:latin typeface="Times New Roman" panose="02020603050405020304" pitchFamily="18" charset="0"/>
                  <a:ea typeface="ヒラギノ明朝 ProN W3" charset="-128"/>
                  <a:sym typeface="Times New Roman" panose="02020603050405020304" pitchFamily="18" charset="0"/>
                </a:defRPr>
              </a:lvl1pPr>
              <a:lvl2pPr marL="742950" indent="-285750">
                <a:defRPr sz="1200">
                  <a:solidFill>
                    <a:srgbClr val="000000"/>
                  </a:solidFill>
                  <a:latin typeface="Times New Roman" panose="02020603050405020304" pitchFamily="18" charset="0"/>
                  <a:ea typeface="ヒラギノ明朝 ProN W3" charset="-128"/>
                  <a:sym typeface="Times New Roman" panose="02020603050405020304" pitchFamily="18" charset="0"/>
                </a:defRPr>
              </a:lvl2pPr>
              <a:lvl3pPr marL="1143000" indent="-228600">
                <a:defRPr sz="1200">
                  <a:solidFill>
                    <a:srgbClr val="000000"/>
                  </a:solidFill>
                  <a:latin typeface="Times New Roman" panose="02020603050405020304" pitchFamily="18" charset="0"/>
                  <a:ea typeface="ヒラギノ明朝 ProN W3" charset="-128"/>
                  <a:sym typeface="Times New Roman" panose="02020603050405020304" pitchFamily="18" charset="0"/>
                </a:defRPr>
              </a:lvl3pPr>
              <a:lvl4pPr marL="1600200" indent="-228600">
                <a:defRPr sz="1200">
                  <a:solidFill>
                    <a:srgbClr val="000000"/>
                  </a:solidFill>
                  <a:latin typeface="Times New Roman" panose="02020603050405020304" pitchFamily="18" charset="0"/>
                  <a:ea typeface="ヒラギノ明朝 ProN W3" charset="-128"/>
                  <a:sym typeface="Times New Roman" panose="02020603050405020304" pitchFamily="18" charset="0"/>
                </a:defRPr>
              </a:lvl4pPr>
              <a:lvl5pPr marL="2057400" indent="-228600">
                <a:defRPr sz="1200">
                  <a:solidFill>
                    <a:srgbClr val="000000"/>
                  </a:solidFill>
                  <a:latin typeface="Times New Roman" panose="02020603050405020304" pitchFamily="18" charset="0"/>
                  <a:ea typeface="ヒラギノ明朝 ProN W3" charset="-128"/>
                  <a:sym typeface="Times New Roman" panose="02020603050405020304" pitchFamily="18" charset="0"/>
                </a:defRPr>
              </a:lvl5pPr>
              <a:lvl6pPr marL="2514600" indent="-228600" eaLnBrk="0" fontAlgn="base" hangingPunct="0">
                <a:spcBef>
                  <a:spcPct val="0"/>
                </a:spcBef>
                <a:spcAft>
                  <a:spcPct val="0"/>
                </a:spcAft>
                <a:defRPr sz="1200">
                  <a:solidFill>
                    <a:srgbClr val="000000"/>
                  </a:solidFill>
                  <a:latin typeface="Times New Roman" panose="02020603050405020304" pitchFamily="18" charset="0"/>
                  <a:ea typeface="ヒラギノ明朝 ProN W3" charset="-128"/>
                  <a:sym typeface="Times New Roman" panose="02020603050405020304" pitchFamily="18" charset="0"/>
                </a:defRPr>
              </a:lvl6pPr>
              <a:lvl7pPr marL="2971800" indent="-228600" eaLnBrk="0" fontAlgn="base" hangingPunct="0">
                <a:spcBef>
                  <a:spcPct val="0"/>
                </a:spcBef>
                <a:spcAft>
                  <a:spcPct val="0"/>
                </a:spcAft>
                <a:defRPr sz="1200">
                  <a:solidFill>
                    <a:srgbClr val="000000"/>
                  </a:solidFill>
                  <a:latin typeface="Times New Roman" panose="02020603050405020304" pitchFamily="18" charset="0"/>
                  <a:ea typeface="ヒラギノ明朝 ProN W3" charset="-128"/>
                  <a:sym typeface="Times New Roman" panose="02020603050405020304" pitchFamily="18" charset="0"/>
                </a:defRPr>
              </a:lvl7pPr>
              <a:lvl8pPr marL="3429000" indent="-228600" eaLnBrk="0" fontAlgn="base" hangingPunct="0">
                <a:spcBef>
                  <a:spcPct val="0"/>
                </a:spcBef>
                <a:spcAft>
                  <a:spcPct val="0"/>
                </a:spcAft>
                <a:defRPr sz="1200">
                  <a:solidFill>
                    <a:srgbClr val="000000"/>
                  </a:solidFill>
                  <a:latin typeface="Times New Roman" panose="02020603050405020304" pitchFamily="18" charset="0"/>
                  <a:ea typeface="ヒラギノ明朝 ProN W3" charset="-128"/>
                  <a:sym typeface="Times New Roman" panose="02020603050405020304" pitchFamily="18" charset="0"/>
                </a:defRPr>
              </a:lvl8pPr>
              <a:lvl9pPr marL="3886200" indent="-228600" eaLnBrk="0" fontAlgn="base" hangingPunct="0">
                <a:spcBef>
                  <a:spcPct val="0"/>
                </a:spcBef>
                <a:spcAft>
                  <a:spcPct val="0"/>
                </a:spcAft>
                <a:defRPr sz="1200">
                  <a:solidFill>
                    <a:srgbClr val="000000"/>
                  </a:solidFill>
                  <a:latin typeface="Times New Roman" panose="02020603050405020304" pitchFamily="18" charset="0"/>
                  <a:ea typeface="ヒラギノ明朝 ProN W3" charset="-128"/>
                  <a:sym typeface="Times New Roman" panose="02020603050405020304" pitchFamily="18" charset="0"/>
                </a:defRPr>
              </a:lvl9pPr>
            </a:lstStyle>
            <a:p>
              <a:pPr algn="ctr" eaLnBrk="1" hangingPunct="1">
                <a:defRPr/>
              </a:pPr>
              <a:r>
                <a:rPr lang="ja-JP" altLang="en-US" sz="2400" dirty="0" smtClean="0">
                  <a:solidFill>
                    <a:srgbClr val="333399"/>
                  </a:solidFill>
                  <a:latin typeface="Lucida Grande" charset="0"/>
                  <a:sym typeface="Lucida Grande" charset="0"/>
                </a:rPr>
                <a:t>“</a:t>
              </a:r>
              <a:r>
                <a:rPr lang="en-US" altLang="ja-JP" sz="2400" dirty="0" smtClean="0">
                  <a:solidFill>
                    <a:srgbClr val="333399"/>
                  </a:solidFill>
                  <a:effectLst>
                    <a:outerShdw blurRad="38100" dist="38100" dir="2700000" algn="tl">
                      <a:srgbClr val="C0C0C0"/>
                    </a:outerShdw>
                  </a:effectLst>
                  <a:latin typeface="Lucida Grande" charset="0"/>
                  <a:sym typeface="Lucida Grande" charset="0"/>
                </a:rPr>
                <a:t>We </a:t>
              </a:r>
              <a:r>
                <a:rPr lang="en-US" altLang="ja-JP" sz="2400" dirty="0" smtClean="0">
                  <a:solidFill>
                    <a:srgbClr val="333399"/>
                  </a:solidFill>
                  <a:effectLst>
                    <a:outerShdw blurRad="38100" dist="38100" dir="2700000" algn="tl">
                      <a:srgbClr val="C0C0C0"/>
                    </a:outerShdw>
                  </a:effectLst>
                  <a:latin typeface="Lucida Grande" charset="0"/>
                  <a:sym typeface="Lucida Grande" charset="0"/>
                </a:rPr>
                <a:t>do</a:t>
              </a:r>
              <a:r>
                <a:rPr lang="ja-JP" altLang="en-US" sz="2400" smtClean="0">
                  <a:solidFill>
                    <a:srgbClr val="333399"/>
                  </a:solidFill>
                  <a:effectLst>
                    <a:outerShdw blurRad="38100" dist="38100" dir="2700000" algn="tl">
                      <a:srgbClr val="C0C0C0"/>
                    </a:outerShdw>
                  </a:effectLst>
                  <a:latin typeface="Lucida Grande" charset="0"/>
                  <a:sym typeface="Lucida Grande" charset="0"/>
                </a:rPr>
                <a:t> </a:t>
              </a:r>
              <a:r>
                <a:rPr lang="en-US" altLang="ja-JP" sz="2400" dirty="0" smtClean="0">
                  <a:solidFill>
                    <a:srgbClr val="333399"/>
                  </a:solidFill>
                  <a:effectLst>
                    <a:outerShdw blurRad="38100" dist="38100" dir="2700000" algn="tl">
                      <a:srgbClr val="C0C0C0"/>
                    </a:outerShdw>
                  </a:effectLst>
                  <a:latin typeface="Lucida Grande" charset="0"/>
                  <a:sym typeface="Lucida Grande" charset="0"/>
                </a:rPr>
                <a:t>not</a:t>
              </a:r>
              <a:r>
                <a:rPr lang="en-US" altLang="ja-JP" sz="2400" dirty="0" smtClean="0">
                  <a:solidFill>
                    <a:srgbClr val="333399"/>
                  </a:solidFill>
                  <a:effectLst>
                    <a:outerShdw blurRad="38100" dist="38100" dir="2700000" algn="tl">
                      <a:srgbClr val="C0C0C0"/>
                    </a:outerShdw>
                  </a:effectLst>
                  <a:latin typeface="Lucida Grande" charset="0"/>
                  <a:sym typeface="Lucida Grande" charset="0"/>
                </a:rPr>
                <a:t> </a:t>
              </a:r>
              <a:r>
                <a:rPr lang="en-US" altLang="ja-JP" sz="2400" dirty="0" smtClean="0">
                  <a:solidFill>
                    <a:srgbClr val="333399"/>
                  </a:solidFill>
                  <a:effectLst>
                    <a:outerShdw blurRad="38100" dist="38100" dir="2700000" algn="tl">
                      <a:srgbClr val="C0C0C0"/>
                    </a:outerShdw>
                  </a:effectLst>
                  <a:latin typeface="Lucida Grande" charset="0"/>
                  <a:sym typeface="Lucida Grande" charset="0"/>
                </a:rPr>
                <a:t>have time to plan.</a:t>
              </a:r>
              <a:r>
                <a:rPr lang="ja-JP" altLang="en-US" sz="2400" dirty="0" smtClean="0">
                  <a:solidFill>
                    <a:srgbClr val="333399"/>
                  </a:solidFill>
                  <a:effectLst>
                    <a:outerShdw blurRad="38100" dist="38100" dir="2700000" algn="tl">
                      <a:srgbClr val="C0C0C0"/>
                    </a:outerShdw>
                  </a:effectLst>
                  <a:latin typeface="Lucida Grande" charset="0"/>
                  <a:sym typeface="Lucida Grande" charset="0"/>
                </a:rPr>
                <a:t>”</a:t>
              </a:r>
              <a:endParaRPr lang="en-US" altLang="ja-JP" sz="2400" dirty="0" smtClean="0">
                <a:solidFill>
                  <a:srgbClr val="333399"/>
                </a:solidFill>
                <a:effectLst>
                  <a:outerShdw blurRad="38100" dist="38100" dir="2700000" algn="tl">
                    <a:srgbClr val="C0C0C0"/>
                  </a:outerShdw>
                </a:effectLst>
                <a:latin typeface="Lucida Grande" charset="0"/>
                <a:sym typeface="Lucida Grande" charset="0"/>
              </a:endParaRPr>
            </a:p>
            <a:p>
              <a:pPr algn="r" eaLnBrk="1" hangingPunct="1">
                <a:defRPr/>
              </a:pPr>
              <a:r>
                <a:rPr lang="en-US" altLang="en-US" sz="2400" dirty="0" smtClean="0">
                  <a:solidFill>
                    <a:schemeClr val="tx1"/>
                  </a:solidFill>
                  <a:latin typeface="Lucida Grande" charset="0"/>
                  <a:sym typeface="Lucida Grande" charset="0"/>
                </a:rPr>
                <a:t>Hospital </a:t>
              </a:r>
              <a:r>
                <a:rPr lang="en-US" altLang="en-US" sz="2400" dirty="0" smtClean="0">
                  <a:solidFill>
                    <a:schemeClr val="tx1"/>
                  </a:solidFill>
                  <a:latin typeface="Lucida Grande" charset="0"/>
                  <a:sym typeface="Lucida Grande" charset="0"/>
                </a:rPr>
                <a:t>COO</a:t>
              </a:r>
            </a:p>
          </p:txBody>
        </p:sp>
      </p:grpSp>
      <p:grpSp>
        <p:nvGrpSpPr>
          <p:cNvPr id="4" name="Group 9"/>
          <p:cNvGrpSpPr>
            <a:grpSpLocks/>
          </p:cNvGrpSpPr>
          <p:nvPr/>
        </p:nvGrpSpPr>
        <p:grpSpPr bwMode="auto">
          <a:xfrm>
            <a:off x="60325" y="3162300"/>
            <a:ext cx="4859338" cy="2859088"/>
            <a:chOff x="0" y="122"/>
            <a:chExt cx="3061" cy="1801"/>
          </a:xfrm>
        </p:grpSpPr>
        <p:pic>
          <p:nvPicPr>
            <p:cNvPr id="10253" name="Picture 7"/>
            <p:cNvPicPr>
              <a:picLocks noChangeArrowheads="1"/>
            </p:cNvPicPr>
            <p:nvPr/>
          </p:nvPicPr>
          <p:blipFill>
            <a:blip r:embed="rId3" cstate="print"/>
            <a:srcRect/>
            <a:stretch>
              <a:fillRect/>
            </a:stretch>
          </p:blipFill>
          <p:spPr bwMode="auto">
            <a:xfrm>
              <a:off x="0" y="122"/>
              <a:ext cx="3061" cy="1801"/>
            </a:xfrm>
            <a:prstGeom prst="rect">
              <a:avLst/>
            </a:prstGeom>
            <a:noFill/>
            <a:ln w="9525">
              <a:noFill/>
              <a:miter lim="800000"/>
              <a:headEnd/>
              <a:tailEnd/>
            </a:ln>
          </p:spPr>
        </p:pic>
        <p:sp>
          <p:nvSpPr>
            <p:cNvPr id="11272" name="Rectangle 8"/>
            <p:cNvSpPr>
              <a:spLocks/>
            </p:cNvSpPr>
            <p:nvPr/>
          </p:nvSpPr>
          <p:spPr bwMode="auto">
            <a:xfrm>
              <a:off x="462" y="331"/>
              <a:ext cx="1928" cy="1040"/>
            </a:xfrm>
            <a:prstGeom prst="rect">
              <a:avLst/>
            </a:prstGeom>
            <a:noFill/>
            <a:ln>
              <a:noFill/>
            </a:ln>
            <a:extLst/>
          </p:spPr>
          <p:txBody>
            <a:bodyPr lIns="0" tIns="0" rIns="0" bIns="0" anchor="ctr"/>
            <a:lstStyle>
              <a:lvl1pPr>
                <a:defRPr sz="1200">
                  <a:solidFill>
                    <a:srgbClr val="000000"/>
                  </a:solidFill>
                  <a:latin typeface="Times New Roman" panose="02020603050405020304" pitchFamily="18" charset="0"/>
                  <a:ea typeface="ヒラギノ明朝 ProN W3" charset="-128"/>
                  <a:sym typeface="Times New Roman" panose="02020603050405020304" pitchFamily="18" charset="0"/>
                </a:defRPr>
              </a:lvl1pPr>
              <a:lvl2pPr marL="742950" indent="-285750">
                <a:defRPr sz="1200">
                  <a:solidFill>
                    <a:srgbClr val="000000"/>
                  </a:solidFill>
                  <a:latin typeface="Times New Roman" panose="02020603050405020304" pitchFamily="18" charset="0"/>
                  <a:ea typeface="ヒラギノ明朝 ProN W3" charset="-128"/>
                  <a:sym typeface="Times New Roman" panose="02020603050405020304" pitchFamily="18" charset="0"/>
                </a:defRPr>
              </a:lvl2pPr>
              <a:lvl3pPr marL="1143000" indent="-228600">
                <a:defRPr sz="1200">
                  <a:solidFill>
                    <a:srgbClr val="000000"/>
                  </a:solidFill>
                  <a:latin typeface="Times New Roman" panose="02020603050405020304" pitchFamily="18" charset="0"/>
                  <a:ea typeface="ヒラギノ明朝 ProN W3" charset="-128"/>
                  <a:sym typeface="Times New Roman" panose="02020603050405020304" pitchFamily="18" charset="0"/>
                </a:defRPr>
              </a:lvl3pPr>
              <a:lvl4pPr marL="1600200" indent="-228600">
                <a:defRPr sz="1200">
                  <a:solidFill>
                    <a:srgbClr val="000000"/>
                  </a:solidFill>
                  <a:latin typeface="Times New Roman" panose="02020603050405020304" pitchFamily="18" charset="0"/>
                  <a:ea typeface="ヒラギノ明朝 ProN W3" charset="-128"/>
                  <a:sym typeface="Times New Roman" panose="02020603050405020304" pitchFamily="18" charset="0"/>
                </a:defRPr>
              </a:lvl4pPr>
              <a:lvl5pPr marL="2057400" indent="-228600">
                <a:defRPr sz="1200">
                  <a:solidFill>
                    <a:srgbClr val="000000"/>
                  </a:solidFill>
                  <a:latin typeface="Times New Roman" panose="02020603050405020304" pitchFamily="18" charset="0"/>
                  <a:ea typeface="ヒラギノ明朝 ProN W3" charset="-128"/>
                  <a:sym typeface="Times New Roman" panose="02020603050405020304" pitchFamily="18" charset="0"/>
                </a:defRPr>
              </a:lvl5pPr>
              <a:lvl6pPr marL="2514600" indent="-228600" eaLnBrk="0" fontAlgn="base" hangingPunct="0">
                <a:spcBef>
                  <a:spcPct val="0"/>
                </a:spcBef>
                <a:spcAft>
                  <a:spcPct val="0"/>
                </a:spcAft>
                <a:defRPr sz="1200">
                  <a:solidFill>
                    <a:srgbClr val="000000"/>
                  </a:solidFill>
                  <a:latin typeface="Times New Roman" panose="02020603050405020304" pitchFamily="18" charset="0"/>
                  <a:ea typeface="ヒラギノ明朝 ProN W3" charset="-128"/>
                  <a:sym typeface="Times New Roman" panose="02020603050405020304" pitchFamily="18" charset="0"/>
                </a:defRPr>
              </a:lvl6pPr>
              <a:lvl7pPr marL="2971800" indent="-228600" eaLnBrk="0" fontAlgn="base" hangingPunct="0">
                <a:spcBef>
                  <a:spcPct val="0"/>
                </a:spcBef>
                <a:spcAft>
                  <a:spcPct val="0"/>
                </a:spcAft>
                <a:defRPr sz="1200">
                  <a:solidFill>
                    <a:srgbClr val="000000"/>
                  </a:solidFill>
                  <a:latin typeface="Times New Roman" panose="02020603050405020304" pitchFamily="18" charset="0"/>
                  <a:ea typeface="ヒラギノ明朝 ProN W3" charset="-128"/>
                  <a:sym typeface="Times New Roman" panose="02020603050405020304" pitchFamily="18" charset="0"/>
                </a:defRPr>
              </a:lvl7pPr>
              <a:lvl8pPr marL="3429000" indent="-228600" eaLnBrk="0" fontAlgn="base" hangingPunct="0">
                <a:spcBef>
                  <a:spcPct val="0"/>
                </a:spcBef>
                <a:spcAft>
                  <a:spcPct val="0"/>
                </a:spcAft>
                <a:defRPr sz="1200">
                  <a:solidFill>
                    <a:srgbClr val="000000"/>
                  </a:solidFill>
                  <a:latin typeface="Times New Roman" panose="02020603050405020304" pitchFamily="18" charset="0"/>
                  <a:ea typeface="ヒラギノ明朝 ProN W3" charset="-128"/>
                  <a:sym typeface="Times New Roman" panose="02020603050405020304" pitchFamily="18" charset="0"/>
                </a:defRPr>
              </a:lvl8pPr>
              <a:lvl9pPr marL="3886200" indent="-228600" eaLnBrk="0" fontAlgn="base" hangingPunct="0">
                <a:spcBef>
                  <a:spcPct val="0"/>
                </a:spcBef>
                <a:spcAft>
                  <a:spcPct val="0"/>
                </a:spcAft>
                <a:defRPr sz="1200">
                  <a:solidFill>
                    <a:srgbClr val="000000"/>
                  </a:solidFill>
                  <a:latin typeface="Times New Roman" panose="02020603050405020304" pitchFamily="18" charset="0"/>
                  <a:ea typeface="ヒラギノ明朝 ProN W3" charset="-128"/>
                  <a:sym typeface="Times New Roman" panose="02020603050405020304" pitchFamily="18" charset="0"/>
                </a:defRPr>
              </a:lvl9pPr>
            </a:lstStyle>
            <a:p>
              <a:pPr algn="ctr">
                <a:defRPr/>
              </a:pPr>
              <a:r>
                <a:rPr lang="ja-JP" altLang="en-US" sz="2000" smtClean="0">
                  <a:solidFill>
                    <a:srgbClr val="333399"/>
                  </a:solidFill>
                  <a:effectLst>
                    <a:outerShdw blurRad="38100" dist="38100" dir="2700000" algn="tl">
                      <a:srgbClr val="C0C0C0"/>
                    </a:outerShdw>
                  </a:effectLst>
                  <a:latin typeface="Comic Sans MS" panose="030F0702030302020204" pitchFamily="66" charset="0"/>
                  <a:sym typeface="Comic Sans MS" panose="030F0702030302020204" pitchFamily="66" charset="0"/>
                </a:rPr>
                <a:t>“</a:t>
              </a:r>
              <a:r>
                <a:rPr lang="en-US" altLang="ja-JP" sz="2200" dirty="0" smtClean="0">
                  <a:solidFill>
                    <a:srgbClr val="333399"/>
                  </a:solidFill>
                  <a:effectLst>
                    <a:outerShdw blurRad="38100" dist="38100" dir="2700000" algn="tl">
                      <a:srgbClr val="C0C0C0"/>
                    </a:outerShdw>
                  </a:effectLst>
                  <a:latin typeface="Lucida Grande" charset="0"/>
                  <a:sym typeface="Lucida Grande" charset="0"/>
                </a:rPr>
                <a:t>Planning </a:t>
              </a:r>
              <a:r>
                <a:rPr lang="en-US" altLang="ja-JP" sz="2200" dirty="0" smtClean="0">
                  <a:solidFill>
                    <a:srgbClr val="333399"/>
                  </a:solidFill>
                  <a:effectLst>
                    <a:outerShdw blurRad="38100" dist="38100" dir="2700000" algn="tl">
                      <a:srgbClr val="C0C0C0"/>
                    </a:outerShdw>
                  </a:effectLst>
                  <a:latin typeface="Lucida Grande" charset="0"/>
                  <a:sym typeface="Lucida Grande" charset="0"/>
                </a:rPr>
                <a:t>is </a:t>
              </a:r>
              <a:r>
                <a:rPr lang="en-US" altLang="ja-JP" sz="2200" dirty="0" smtClean="0">
                  <a:solidFill>
                    <a:srgbClr val="333399"/>
                  </a:solidFill>
                  <a:effectLst>
                    <a:outerShdw blurRad="38100" dist="38100" dir="2700000" algn="tl">
                      <a:srgbClr val="C0C0C0"/>
                    </a:outerShdw>
                  </a:effectLst>
                  <a:latin typeface="Lucida Grande" charset="0"/>
                  <a:sym typeface="Lucida Grande" charset="0"/>
                </a:rPr>
                <a:t>pointless—everything </a:t>
              </a:r>
              <a:r>
                <a:rPr lang="en-US" altLang="ja-JP" sz="2200" dirty="0" smtClean="0">
                  <a:solidFill>
                    <a:srgbClr val="333399"/>
                  </a:solidFill>
                  <a:effectLst>
                    <a:outerShdw blurRad="38100" dist="38100" dir="2700000" algn="tl">
                      <a:srgbClr val="C0C0C0"/>
                    </a:outerShdw>
                  </a:effectLst>
                  <a:latin typeface="Lucida Grande" charset="0"/>
                  <a:sym typeface="Lucida Grande" charset="0"/>
                </a:rPr>
                <a:t>is changing too quickly.</a:t>
              </a:r>
              <a:r>
                <a:rPr lang="ja-JP" altLang="en-US" sz="2200" dirty="0" smtClean="0">
                  <a:solidFill>
                    <a:srgbClr val="333399"/>
                  </a:solidFill>
                  <a:effectLst>
                    <a:outerShdw blurRad="38100" dist="38100" dir="2700000" algn="tl">
                      <a:srgbClr val="C0C0C0"/>
                    </a:outerShdw>
                  </a:effectLst>
                  <a:latin typeface="Lucida Grande" charset="0"/>
                  <a:sym typeface="Lucida Grande" charset="0"/>
                </a:rPr>
                <a:t>”</a:t>
              </a:r>
              <a:endParaRPr lang="en-US" altLang="ja-JP" sz="2200" dirty="0" smtClean="0">
                <a:solidFill>
                  <a:srgbClr val="333399"/>
                </a:solidFill>
                <a:effectLst>
                  <a:outerShdw blurRad="38100" dist="38100" dir="2700000" algn="tl">
                    <a:srgbClr val="C0C0C0"/>
                  </a:outerShdw>
                </a:effectLst>
                <a:latin typeface="Lucida Grande" charset="0"/>
                <a:sym typeface="Lucida Grande" charset="0"/>
              </a:endParaRPr>
            </a:p>
            <a:p>
              <a:pPr algn="ctr" eaLnBrk="1" hangingPunct="1">
                <a:defRPr/>
              </a:pPr>
              <a:r>
                <a:rPr lang="en-US" altLang="en-US" sz="2200" dirty="0" smtClean="0">
                  <a:solidFill>
                    <a:schemeClr val="tx1"/>
                  </a:solidFill>
                  <a:latin typeface="Lucida Grande" charset="0"/>
                  <a:sym typeface="Lucida Grande" charset="0"/>
                </a:rPr>
                <a:t>CIO</a:t>
              </a:r>
              <a:endParaRPr lang="en-US" altLang="en-US" sz="2200" dirty="0" smtClean="0">
                <a:solidFill>
                  <a:schemeClr val="tx1"/>
                </a:solidFill>
                <a:latin typeface="Lucida Grande" charset="0"/>
                <a:sym typeface="Lucida Grande" charset="0"/>
              </a:endParaRPr>
            </a:p>
          </p:txBody>
        </p:sp>
      </p:grpSp>
      <p:grpSp>
        <p:nvGrpSpPr>
          <p:cNvPr id="5" name="Group 12"/>
          <p:cNvGrpSpPr>
            <a:grpSpLocks/>
          </p:cNvGrpSpPr>
          <p:nvPr/>
        </p:nvGrpSpPr>
        <p:grpSpPr bwMode="auto">
          <a:xfrm>
            <a:off x="4175125" y="768350"/>
            <a:ext cx="4902200" cy="3687763"/>
            <a:chOff x="0" y="0"/>
            <a:chExt cx="3088" cy="2323"/>
          </a:xfrm>
        </p:grpSpPr>
        <p:pic>
          <p:nvPicPr>
            <p:cNvPr id="10251" name="Picture 10"/>
            <p:cNvPicPr>
              <a:picLocks noChangeArrowheads="1"/>
            </p:cNvPicPr>
            <p:nvPr/>
          </p:nvPicPr>
          <p:blipFill>
            <a:blip r:embed="rId4" cstate="print"/>
            <a:srcRect/>
            <a:stretch>
              <a:fillRect/>
            </a:stretch>
          </p:blipFill>
          <p:spPr bwMode="auto">
            <a:xfrm>
              <a:off x="0" y="0"/>
              <a:ext cx="3088" cy="2323"/>
            </a:xfrm>
            <a:prstGeom prst="rect">
              <a:avLst/>
            </a:prstGeom>
            <a:noFill/>
            <a:ln w="9525">
              <a:noFill/>
              <a:miter lim="800000"/>
              <a:headEnd/>
              <a:tailEnd/>
            </a:ln>
          </p:spPr>
        </p:pic>
        <p:sp>
          <p:nvSpPr>
            <p:cNvPr id="3" name="Rectangle 11"/>
            <p:cNvSpPr>
              <a:spLocks/>
            </p:cNvSpPr>
            <p:nvPr/>
          </p:nvSpPr>
          <p:spPr bwMode="auto">
            <a:xfrm>
              <a:off x="586" y="284"/>
              <a:ext cx="1960" cy="1344"/>
            </a:xfrm>
            <a:prstGeom prst="rect">
              <a:avLst/>
            </a:prstGeom>
            <a:noFill/>
            <a:ln>
              <a:noFill/>
            </a:ln>
            <a:extLst/>
          </p:spPr>
          <p:txBody>
            <a:bodyPr lIns="0" tIns="0" rIns="2539" bIns="0" anchor="ctr"/>
            <a:lstStyle>
              <a:lvl1pPr marL="1588">
                <a:defRPr sz="1200">
                  <a:solidFill>
                    <a:srgbClr val="000000"/>
                  </a:solidFill>
                  <a:latin typeface="Times New Roman" panose="02020603050405020304" pitchFamily="18" charset="0"/>
                  <a:ea typeface="ヒラギノ明朝 ProN W3" charset="-128"/>
                  <a:sym typeface="Times New Roman" panose="02020603050405020304" pitchFamily="18" charset="0"/>
                </a:defRPr>
              </a:lvl1pPr>
              <a:lvl2pPr marL="742950" indent="-285750">
                <a:defRPr sz="1200">
                  <a:solidFill>
                    <a:srgbClr val="000000"/>
                  </a:solidFill>
                  <a:latin typeface="Times New Roman" panose="02020603050405020304" pitchFamily="18" charset="0"/>
                  <a:ea typeface="ヒラギノ明朝 ProN W3" charset="-128"/>
                  <a:sym typeface="Times New Roman" panose="02020603050405020304" pitchFamily="18" charset="0"/>
                </a:defRPr>
              </a:lvl2pPr>
              <a:lvl3pPr marL="1143000" indent="-228600">
                <a:defRPr sz="1200">
                  <a:solidFill>
                    <a:srgbClr val="000000"/>
                  </a:solidFill>
                  <a:latin typeface="Times New Roman" panose="02020603050405020304" pitchFamily="18" charset="0"/>
                  <a:ea typeface="ヒラギノ明朝 ProN W3" charset="-128"/>
                  <a:sym typeface="Times New Roman" panose="02020603050405020304" pitchFamily="18" charset="0"/>
                </a:defRPr>
              </a:lvl3pPr>
              <a:lvl4pPr marL="1600200" indent="-228600">
                <a:defRPr sz="1200">
                  <a:solidFill>
                    <a:srgbClr val="000000"/>
                  </a:solidFill>
                  <a:latin typeface="Times New Roman" panose="02020603050405020304" pitchFamily="18" charset="0"/>
                  <a:ea typeface="ヒラギノ明朝 ProN W3" charset="-128"/>
                  <a:sym typeface="Times New Roman" panose="02020603050405020304" pitchFamily="18" charset="0"/>
                </a:defRPr>
              </a:lvl4pPr>
              <a:lvl5pPr marL="2057400" indent="-228600">
                <a:defRPr sz="1200">
                  <a:solidFill>
                    <a:srgbClr val="000000"/>
                  </a:solidFill>
                  <a:latin typeface="Times New Roman" panose="02020603050405020304" pitchFamily="18" charset="0"/>
                  <a:ea typeface="ヒラギノ明朝 ProN W3" charset="-128"/>
                  <a:sym typeface="Times New Roman" panose="02020603050405020304" pitchFamily="18" charset="0"/>
                </a:defRPr>
              </a:lvl5pPr>
              <a:lvl6pPr marL="2514600" indent="-228600" eaLnBrk="0" fontAlgn="base" hangingPunct="0">
                <a:spcBef>
                  <a:spcPct val="0"/>
                </a:spcBef>
                <a:spcAft>
                  <a:spcPct val="0"/>
                </a:spcAft>
                <a:defRPr sz="1200">
                  <a:solidFill>
                    <a:srgbClr val="000000"/>
                  </a:solidFill>
                  <a:latin typeface="Times New Roman" panose="02020603050405020304" pitchFamily="18" charset="0"/>
                  <a:ea typeface="ヒラギノ明朝 ProN W3" charset="-128"/>
                  <a:sym typeface="Times New Roman" panose="02020603050405020304" pitchFamily="18" charset="0"/>
                </a:defRPr>
              </a:lvl6pPr>
              <a:lvl7pPr marL="2971800" indent="-228600" eaLnBrk="0" fontAlgn="base" hangingPunct="0">
                <a:spcBef>
                  <a:spcPct val="0"/>
                </a:spcBef>
                <a:spcAft>
                  <a:spcPct val="0"/>
                </a:spcAft>
                <a:defRPr sz="1200">
                  <a:solidFill>
                    <a:srgbClr val="000000"/>
                  </a:solidFill>
                  <a:latin typeface="Times New Roman" panose="02020603050405020304" pitchFamily="18" charset="0"/>
                  <a:ea typeface="ヒラギノ明朝 ProN W3" charset="-128"/>
                  <a:sym typeface="Times New Roman" panose="02020603050405020304" pitchFamily="18" charset="0"/>
                </a:defRPr>
              </a:lvl7pPr>
              <a:lvl8pPr marL="3429000" indent="-228600" eaLnBrk="0" fontAlgn="base" hangingPunct="0">
                <a:spcBef>
                  <a:spcPct val="0"/>
                </a:spcBef>
                <a:spcAft>
                  <a:spcPct val="0"/>
                </a:spcAft>
                <a:defRPr sz="1200">
                  <a:solidFill>
                    <a:srgbClr val="000000"/>
                  </a:solidFill>
                  <a:latin typeface="Times New Roman" panose="02020603050405020304" pitchFamily="18" charset="0"/>
                  <a:ea typeface="ヒラギノ明朝 ProN W3" charset="-128"/>
                  <a:sym typeface="Times New Roman" panose="02020603050405020304" pitchFamily="18" charset="0"/>
                </a:defRPr>
              </a:lvl8pPr>
              <a:lvl9pPr marL="3886200" indent="-228600" eaLnBrk="0" fontAlgn="base" hangingPunct="0">
                <a:spcBef>
                  <a:spcPct val="0"/>
                </a:spcBef>
                <a:spcAft>
                  <a:spcPct val="0"/>
                </a:spcAft>
                <a:defRPr sz="1200">
                  <a:solidFill>
                    <a:srgbClr val="000000"/>
                  </a:solidFill>
                  <a:latin typeface="Times New Roman" panose="02020603050405020304" pitchFamily="18" charset="0"/>
                  <a:ea typeface="ヒラギノ明朝 ProN W3" charset="-128"/>
                  <a:sym typeface="Times New Roman" panose="02020603050405020304" pitchFamily="18" charset="0"/>
                </a:defRPr>
              </a:lvl9pPr>
            </a:lstStyle>
            <a:p>
              <a:pPr>
                <a:defRPr/>
              </a:pPr>
              <a:r>
                <a:rPr lang="ja-JP" altLang="en-US" sz="2400" smtClean="0">
                  <a:solidFill>
                    <a:srgbClr val="333399"/>
                  </a:solidFill>
                  <a:effectLst>
                    <a:outerShdw blurRad="38100" dist="38100" dir="2700000" algn="tl">
                      <a:srgbClr val="C0C0C0"/>
                    </a:outerShdw>
                  </a:effectLst>
                  <a:latin typeface="Comic Sans MS" panose="030F0702030302020204" pitchFamily="66" charset="0"/>
                  <a:sym typeface="Comic Sans MS" panose="030F0702030302020204" pitchFamily="66" charset="0"/>
                </a:rPr>
                <a:t>“</a:t>
              </a:r>
              <a:r>
                <a:rPr lang="en-US" altLang="ja-JP" sz="2400" dirty="0" smtClean="0">
                  <a:solidFill>
                    <a:srgbClr val="333399"/>
                  </a:solidFill>
                  <a:effectLst>
                    <a:outerShdw blurRad="38100" dist="38100" dir="2700000" algn="tl">
                      <a:srgbClr val="C0C0C0"/>
                    </a:outerShdw>
                  </a:effectLst>
                  <a:latin typeface="Lucida Grande" charset="0"/>
                  <a:sym typeface="Lucida Grande" charset="0"/>
                </a:rPr>
                <a:t>What</a:t>
              </a:r>
              <a:r>
                <a:rPr lang="ja-JP" altLang="en-US" sz="2400" smtClean="0">
                  <a:solidFill>
                    <a:srgbClr val="333399"/>
                  </a:solidFill>
                  <a:effectLst>
                    <a:outerShdw blurRad="38100" dist="38100" dir="2700000" algn="tl">
                      <a:srgbClr val="C0C0C0"/>
                    </a:outerShdw>
                  </a:effectLst>
                  <a:latin typeface="Lucida Grande" charset="0"/>
                  <a:sym typeface="Lucida Grande" charset="0"/>
                </a:rPr>
                <a:t> </a:t>
              </a:r>
              <a:r>
                <a:rPr lang="en-US" altLang="ja-JP" sz="2400" dirty="0" smtClean="0">
                  <a:solidFill>
                    <a:srgbClr val="333399"/>
                  </a:solidFill>
                  <a:effectLst>
                    <a:outerShdw blurRad="38100" dist="38100" dir="2700000" algn="tl">
                      <a:srgbClr val="C0C0C0"/>
                    </a:outerShdw>
                  </a:effectLst>
                  <a:latin typeface="Lucida Grande" charset="0"/>
                  <a:sym typeface="Lucida Grande" charset="0"/>
                </a:rPr>
                <a:t>i</a:t>
              </a:r>
              <a:r>
                <a:rPr lang="en-US" altLang="ja-JP" sz="2400" dirty="0" smtClean="0">
                  <a:solidFill>
                    <a:srgbClr val="333399"/>
                  </a:solidFill>
                  <a:effectLst>
                    <a:outerShdw blurRad="38100" dist="38100" dir="2700000" algn="tl">
                      <a:srgbClr val="C0C0C0"/>
                    </a:outerShdw>
                  </a:effectLst>
                  <a:latin typeface="Lucida Grande" charset="0"/>
                  <a:sym typeface="Lucida Grande" charset="0"/>
                </a:rPr>
                <a:t>s </a:t>
              </a:r>
              <a:r>
                <a:rPr lang="en-US" altLang="ja-JP" sz="2400" dirty="0" smtClean="0">
                  <a:solidFill>
                    <a:srgbClr val="333399"/>
                  </a:solidFill>
                  <a:effectLst>
                    <a:outerShdw blurRad="38100" dist="38100" dir="2700000" algn="tl">
                      <a:srgbClr val="C0C0C0"/>
                    </a:outerShdw>
                  </a:effectLst>
                  <a:latin typeface="Lucida Grande" charset="0"/>
                  <a:sym typeface="Lucida Grande" charset="0"/>
                </a:rPr>
                <a:t>the point of planning if we have no idea what the future will bring?</a:t>
              </a:r>
              <a:r>
                <a:rPr lang="ja-JP" altLang="en-US" sz="2400" dirty="0" smtClean="0">
                  <a:solidFill>
                    <a:srgbClr val="333399"/>
                  </a:solidFill>
                  <a:effectLst>
                    <a:outerShdw blurRad="38100" dist="38100" dir="2700000" algn="tl">
                      <a:srgbClr val="C0C0C0"/>
                    </a:outerShdw>
                  </a:effectLst>
                  <a:latin typeface="Lucida Grande" charset="0"/>
                  <a:sym typeface="Lucida Grande" charset="0"/>
                </a:rPr>
                <a:t>”</a:t>
              </a:r>
              <a:endParaRPr lang="en-US" altLang="ja-JP" sz="2400" dirty="0" smtClean="0">
                <a:solidFill>
                  <a:srgbClr val="333399"/>
                </a:solidFill>
                <a:effectLst>
                  <a:outerShdw blurRad="38100" dist="38100" dir="2700000" algn="tl">
                    <a:srgbClr val="C0C0C0"/>
                  </a:outerShdw>
                </a:effectLst>
                <a:latin typeface="Lucida Grande" charset="0"/>
                <a:sym typeface="Lucida Grande" charset="0"/>
              </a:endParaRPr>
            </a:p>
            <a:p>
              <a:pPr eaLnBrk="1" hangingPunct="1">
                <a:defRPr/>
              </a:pPr>
              <a:r>
                <a:rPr lang="en-US" altLang="en-US" sz="2400" dirty="0" smtClean="0">
                  <a:solidFill>
                    <a:schemeClr val="tx1"/>
                  </a:solidFill>
                  <a:latin typeface="Lucida Grande" charset="0"/>
                  <a:sym typeface="Lucida Grande" charset="0"/>
                </a:rPr>
                <a:t>Health </a:t>
              </a:r>
              <a:r>
                <a:rPr lang="en-US" altLang="en-US" sz="2400" dirty="0" smtClean="0">
                  <a:solidFill>
                    <a:schemeClr val="tx1"/>
                  </a:solidFill>
                  <a:latin typeface="Lucida Grande" charset="0"/>
                  <a:sym typeface="Lucida Grande" charset="0"/>
                </a:rPr>
                <a:t>System CEO</a:t>
              </a:r>
            </a:p>
          </p:txBody>
        </p:sp>
      </p:grpSp>
      <p:grpSp>
        <p:nvGrpSpPr>
          <p:cNvPr id="6" name="Group 15"/>
          <p:cNvGrpSpPr>
            <a:grpSpLocks/>
          </p:cNvGrpSpPr>
          <p:nvPr/>
        </p:nvGrpSpPr>
        <p:grpSpPr bwMode="auto">
          <a:xfrm>
            <a:off x="4730750" y="3730625"/>
            <a:ext cx="4121150" cy="2425700"/>
            <a:chOff x="0" y="0"/>
            <a:chExt cx="2596" cy="1528"/>
          </a:xfrm>
        </p:grpSpPr>
        <p:pic>
          <p:nvPicPr>
            <p:cNvPr id="10249" name="Picture 13"/>
            <p:cNvPicPr>
              <a:picLocks noChangeArrowheads="1"/>
            </p:cNvPicPr>
            <p:nvPr/>
          </p:nvPicPr>
          <p:blipFill>
            <a:blip r:embed="rId5" cstate="print"/>
            <a:srcRect/>
            <a:stretch>
              <a:fillRect/>
            </a:stretch>
          </p:blipFill>
          <p:spPr bwMode="auto">
            <a:xfrm>
              <a:off x="0" y="0"/>
              <a:ext cx="2596" cy="1528"/>
            </a:xfrm>
            <a:prstGeom prst="rect">
              <a:avLst/>
            </a:prstGeom>
            <a:noFill/>
            <a:ln w="9525">
              <a:noFill/>
              <a:miter lim="800000"/>
              <a:headEnd/>
              <a:tailEnd/>
            </a:ln>
          </p:spPr>
        </p:pic>
        <p:sp>
          <p:nvSpPr>
            <p:cNvPr id="11278" name="Rectangle 14"/>
            <p:cNvSpPr>
              <a:spLocks/>
            </p:cNvSpPr>
            <p:nvPr/>
          </p:nvSpPr>
          <p:spPr bwMode="auto">
            <a:xfrm>
              <a:off x="471" y="185"/>
              <a:ext cx="1584" cy="1056"/>
            </a:xfrm>
            <a:prstGeom prst="rect">
              <a:avLst/>
            </a:prstGeom>
            <a:noFill/>
            <a:ln>
              <a:noFill/>
            </a:ln>
            <a:extLst/>
          </p:spPr>
          <p:txBody>
            <a:bodyPr lIns="0" tIns="0" rIns="40639" bIns="0" anchor="ctr"/>
            <a:lstStyle>
              <a:lvl1pPr marL="39688">
                <a:defRPr sz="1200">
                  <a:solidFill>
                    <a:srgbClr val="000000"/>
                  </a:solidFill>
                  <a:latin typeface="Times New Roman" panose="02020603050405020304" pitchFamily="18" charset="0"/>
                  <a:ea typeface="ヒラギノ明朝 ProN W3" charset="-128"/>
                  <a:sym typeface="Times New Roman" panose="02020603050405020304" pitchFamily="18" charset="0"/>
                </a:defRPr>
              </a:lvl1pPr>
              <a:lvl2pPr marL="742950" indent="-285750">
                <a:defRPr sz="1200">
                  <a:solidFill>
                    <a:srgbClr val="000000"/>
                  </a:solidFill>
                  <a:latin typeface="Times New Roman" panose="02020603050405020304" pitchFamily="18" charset="0"/>
                  <a:ea typeface="ヒラギノ明朝 ProN W3" charset="-128"/>
                  <a:sym typeface="Times New Roman" panose="02020603050405020304" pitchFamily="18" charset="0"/>
                </a:defRPr>
              </a:lvl2pPr>
              <a:lvl3pPr marL="1143000" indent="-228600">
                <a:defRPr sz="1200">
                  <a:solidFill>
                    <a:srgbClr val="000000"/>
                  </a:solidFill>
                  <a:latin typeface="Times New Roman" panose="02020603050405020304" pitchFamily="18" charset="0"/>
                  <a:ea typeface="ヒラギノ明朝 ProN W3" charset="-128"/>
                  <a:sym typeface="Times New Roman" panose="02020603050405020304" pitchFamily="18" charset="0"/>
                </a:defRPr>
              </a:lvl3pPr>
              <a:lvl4pPr marL="1600200" indent="-228600">
                <a:defRPr sz="1200">
                  <a:solidFill>
                    <a:srgbClr val="000000"/>
                  </a:solidFill>
                  <a:latin typeface="Times New Roman" panose="02020603050405020304" pitchFamily="18" charset="0"/>
                  <a:ea typeface="ヒラギノ明朝 ProN W3" charset="-128"/>
                  <a:sym typeface="Times New Roman" panose="02020603050405020304" pitchFamily="18" charset="0"/>
                </a:defRPr>
              </a:lvl4pPr>
              <a:lvl5pPr marL="2057400" indent="-228600">
                <a:defRPr sz="1200">
                  <a:solidFill>
                    <a:srgbClr val="000000"/>
                  </a:solidFill>
                  <a:latin typeface="Times New Roman" panose="02020603050405020304" pitchFamily="18" charset="0"/>
                  <a:ea typeface="ヒラギノ明朝 ProN W3" charset="-128"/>
                  <a:sym typeface="Times New Roman" panose="02020603050405020304" pitchFamily="18" charset="0"/>
                </a:defRPr>
              </a:lvl5pPr>
              <a:lvl6pPr marL="2514600" indent="-228600" eaLnBrk="0" fontAlgn="base" hangingPunct="0">
                <a:spcBef>
                  <a:spcPct val="0"/>
                </a:spcBef>
                <a:spcAft>
                  <a:spcPct val="0"/>
                </a:spcAft>
                <a:defRPr sz="1200">
                  <a:solidFill>
                    <a:srgbClr val="000000"/>
                  </a:solidFill>
                  <a:latin typeface="Times New Roman" panose="02020603050405020304" pitchFamily="18" charset="0"/>
                  <a:ea typeface="ヒラギノ明朝 ProN W3" charset="-128"/>
                  <a:sym typeface="Times New Roman" panose="02020603050405020304" pitchFamily="18" charset="0"/>
                </a:defRPr>
              </a:lvl6pPr>
              <a:lvl7pPr marL="2971800" indent="-228600" eaLnBrk="0" fontAlgn="base" hangingPunct="0">
                <a:spcBef>
                  <a:spcPct val="0"/>
                </a:spcBef>
                <a:spcAft>
                  <a:spcPct val="0"/>
                </a:spcAft>
                <a:defRPr sz="1200">
                  <a:solidFill>
                    <a:srgbClr val="000000"/>
                  </a:solidFill>
                  <a:latin typeface="Times New Roman" panose="02020603050405020304" pitchFamily="18" charset="0"/>
                  <a:ea typeface="ヒラギノ明朝 ProN W3" charset="-128"/>
                  <a:sym typeface="Times New Roman" panose="02020603050405020304" pitchFamily="18" charset="0"/>
                </a:defRPr>
              </a:lvl7pPr>
              <a:lvl8pPr marL="3429000" indent="-228600" eaLnBrk="0" fontAlgn="base" hangingPunct="0">
                <a:spcBef>
                  <a:spcPct val="0"/>
                </a:spcBef>
                <a:spcAft>
                  <a:spcPct val="0"/>
                </a:spcAft>
                <a:defRPr sz="1200">
                  <a:solidFill>
                    <a:srgbClr val="000000"/>
                  </a:solidFill>
                  <a:latin typeface="Times New Roman" panose="02020603050405020304" pitchFamily="18" charset="0"/>
                  <a:ea typeface="ヒラギノ明朝 ProN W3" charset="-128"/>
                  <a:sym typeface="Times New Roman" panose="02020603050405020304" pitchFamily="18" charset="0"/>
                </a:defRPr>
              </a:lvl8pPr>
              <a:lvl9pPr marL="3886200" indent="-228600" eaLnBrk="0" fontAlgn="base" hangingPunct="0">
                <a:spcBef>
                  <a:spcPct val="0"/>
                </a:spcBef>
                <a:spcAft>
                  <a:spcPct val="0"/>
                </a:spcAft>
                <a:defRPr sz="1200">
                  <a:solidFill>
                    <a:srgbClr val="000000"/>
                  </a:solidFill>
                  <a:latin typeface="Times New Roman" panose="02020603050405020304" pitchFamily="18" charset="0"/>
                  <a:ea typeface="ヒラギノ明朝 ProN W3" charset="-128"/>
                  <a:sym typeface="Times New Roman" panose="02020603050405020304" pitchFamily="18" charset="0"/>
                </a:defRPr>
              </a:lvl9pPr>
            </a:lstStyle>
            <a:p>
              <a:pPr algn="ctr" eaLnBrk="1" hangingPunct="1">
                <a:defRPr/>
              </a:pPr>
              <a:r>
                <a:rPr lang="ja-JP" altLang="en-US" sz="2400" smtClean="0">
                  <a:solidFill>
                    <a:srgbClr val="333399"/>
                  </a:solidFill>
                  <a:effectLst>
                    <a:outerShdw blurRad="38100" dist="38100" dir="2700000" algn="tl">
                      <a:srgbClr val="C0C0C0"/>
                    </a:outerShdw>
                  </a:effectLst>
                  <a:latin typeface="Comic Sans MS" panose="030F0702030302020204" pitchFamily="66" charset="0"/>
                  <a:sym typeface="Comic Sans MS" panose="030F0702030302020204" pitchFamily="66" charset="0"/>
                </a:rPr>
                <a:t>“</a:t>
              </a:r>
              <a:r>
                <a:rPr lang="en-US" altLang="ja-JP" sz="2400" dirty="0" smtClean="0">
                  <a:solidFill>
                    <a:srgbClr val="333399"/>
                  </a:solidFill>
                  <a:effectLst>
                    <a:outerShdw blurRad="38100" dist="38100" dir="2700000" algn="tl">
                      <a:srgbClr val="C0C0C0"/>
                    </a:outerShdw>
                  </a:effectLst>
                  <a:latin typeface="Comic Sans MS" panose="030F0702030302020204" pitchFamily="66" charset="0"/>
                  <a:sym typeface="Comic Sans MS" panose="030F0702030302020204" pitchFamily="66" charset="0"/>
                </a:rPr>
                <a:t>How can we plan going into an ACO world?</a:t>
              </a:r>
              <a:r>
                <a:rPr lang="ja-JP" altLang="en-US" sz="2400" smtClean="0">
                  <a:solidFill>
                    <a:srgbClr val="333399"/>
                  </a:solidFill>
                  <a:effectLst>
                    <a:outerShdw blurRad="38100" dist="38100" dir="2700000" algn="tl">
                      <a:srgbClr val="C0C0C0"/>
                    </a:outerShdw>
                  </a:effectLst>
                  <a:latin typeface="Comic Sans MS" panose="030F0702030302020204" pitchFamily="66" charset="0"/>
                  <a:sym typeface="Comic Sans MS" panose="030F0702030302020204" pitchFamily="66" charset="0"/>
                </a:rPr>
                <a:t>”</a:t>
              </a:r>
              <a:endParaRPr lang="en-US" altLang="ja-JP" sz="2400" dirty="0" smtClean="0">
                <a:solidFill>
                  <a:srgbClr val="333399"/>
                </a:solidFill>
                <a:effectLst>
                  <a:outerShdw blurRad="38100" dist="38100" dir="2700000" algn="tl">
                    <a:srgbClr val="C0C0C0"/>
                  </a:outerShdw>
                </a:effectLst>
                <a:latin typeface="Comic Sans MS" panose="030F0702030302020204" pitchFamily="66" charset="0"/>
                <a:sym typeface="Comic Sans MS" panose="030F0702030302020204" pitchFamily="66" charset="0"/>
              </a:endParaRPr>
            </a:p>
            <a:p>
              <a:pPr algn="r" eaLnBrk="1" hangingPunct="1">
                <a:defRPr/>
              </a:pPr>
              <a:r>
                <a:rPr lang="en-US" altLang="en-US" sz="2400" dirty="0" smtClean="0">
                  <a:solidFill>
                    <a:schemeClr val="tx1"/>
                  </a:solidFill>
                  <a:latin typeface="Comic Sans MS" panose="030F0702030302020204" pitchFamily="66" charset="0"/>
                  <a:sym typeface="Comic Sans MS" panose="030F0702030302020204" pitchFamily="66" charset="0"/>
                </a:rPr>
                <a:t>Hospital </a:t>
              </a:r>
              <a:r>
                <a:rPr lang="en-US" altLang="en-US" sz="2400" dirty="0" smtClean="0">
                  <a:solidFill>
                    <a:schemeClr val="tx1"/>
                  </a:solidFill>
                  <a:latin typeface="Comic Sans MS" panose="030F0702030302020204" pitchFamily="66" charset="0"/>
                  <a:sym typeface="Comic Sans MS" panose="030F0702030302020204" pitchFamily="66" charset="0"/>
                </a:rPr>
                <a:t>CEO</a:t>
              </a:r>
            </a:p>
          </p:txBody>
        </p:sp>
      </p:grpSp>
    </p:spTree>
    <p:extLst>
      <p:ext uri="{BB962C8B-B14F-4D97-AF65-F5344CB8AC3E}">
        <p14:creationId xmlns:p14="http://schemas.microsoft.com/office/powerpoint/2010/main" xmlns="" val="383307322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4"/>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p:txBody>
          <a:bodyPr lIns="38100" tIns="38100" rIns="3175" bIns="38100">
            <a:normAutofit/>
          </a:bodyPr>
          <a:lstStyle/>
          <a:p>
            <a:pPr marL="15875" eaLnBrk="1" hangingPunct="1"/>
            <a:r>
              <a:rPr lang="en-US" altLang="en-US" sz="3200" dirty="0" smtClean="0">
                <a:cs typeface="Arial Black"/>
              </a:rPr>
              <a:t>Steps to Developing Scenarios</a:t>
            </a:r>
          </a:p>
        </p:txBody>
      </p:sp>
      <p:sp>
        <p:nvSpPr>
          <p:cNvPr id="54276" name="Rectangle 3"/>
          <p:cNvSpPr>
            <a:spLocks noGrp="1" noChangeArrowheads="1"/>
          </p:cNvSpPr>
          <p:nvPr>
            <p:ph type="body" idx="1"/>
          </p:nvPr>
        </p:nvSpPr>
        <p:spPr/>
        <p:txBody>
          <a:bodyPr lIns="38100" tIns="38100" rIns="3175" bIns="38100"/>
          <a:lstStyle/>
          <a:p>
            <a:pPr marL="358775" eaLnBrk="1" hangingPunct="1"/>
            <a:r>
              <a:rPr lang="en-US" altLang="en-US" dirty="0" smtClean="0"/>
              <a:t>Select scenario logics based on </a:t>
            </a:r>
            <a:r>
              <a:rPr lang="en-US" altLang="en-US" dirty="0" smtClean="0"/>
              <a:t>strategies</a:t>
            </a:r>
            <a:endParaRPr lang="en-US" altLang="en-US" dirty="0" smtClean="0"/>
          </a:p>
          <a:p>
            <a:pPr marL="358775" eaLnBrk="1" hangingPunct="1"/>
            <a:r>
              <a:rPr lang="en-US" altLang="en-US" dirty="0" smtClean="0"/>
              <a:t>Flesh out the scenarios</a:t>
            </a:r>
          </a:p>
          <a:p>
            <a:pPr marL="358775" eaLnBrk="1" hangingPunct="1"/>
            <a:r>
              <a:rPr lang="en-US" altLang="en-US" dirty="0" smtClean="0"/>
              <a:t>Examine the implications of each scenario on your decision</a:t>
            </a:r>
          </a:p>
          <a:p>
            <a:pPr marL="358775" eaLnBrk="1" hangingPunct="1"/>
            <a:r>
              <a:rPr lang="en-US" altLang="en-US" dirty="0" smtClean="0"/>
              <a:t>Select leading indicators and sign posts to direct your responses</a:t>
            </a:r>
          </a:p>
        </p:txBody>
      </p:sp>
    </p:spTree>
    <p:extLst>
      <p:ext uri="{BB962C8B-B14F-4D97-AF65-F5344CB8AC3E}">
        <p14:creationId xmlns:p14="http://schemas.microsoft.com/office/powerpoint/2010/main" xmlns="" val="1880663706"/>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sz="3200" dirty="0" smtClean="0"/>
              <a:t>Phase </a:t>
            </a:r>
            <a:r>
              <a:rPr lang="en-US" sz="3200" dirty="0" smtClean="0"/>
              <a:t>IV: Implementation</a:t>
            </a:r>
          </a:p>
        </p:txBody>
      </p:sp>
      <p:sp>
        <p:nvSpPr>
          <p:cNvPr id="9219" name="Rectangle 3"/>
          <p:cNvSpPr>
            <a:spLocks noGrp="1" noChangeArrowheads="1"/>
          </p:cNvSpPr>
          <p:nvPr>
            <p:ph type="body" idx="1"/>
          </p:nvPr>
        </p:nvSpPr>
        <p:spPr>
          <a:xfrm>
            <a:off x="304800" y="1478901"/>
            <a:ext cx="8610600" cy="4617099"/>
          </a:xfrm>
        </p:spPr>
        <p:txBody>
          <a:bodyPr>
            <a:normAutofit/>
          </a:bodyPr>
          <a:lstStyle/>
          <a:p>
            <a:r>
              <a:rPr lang="en-US" sz="2400" dirty="0" smtClean="0"/>
              <a:t>Developing </a:t>
            </a:r>
            <a:r>
              <a:rPr lang="en-US" sz="2400" dirty="0"/>
              <a:t>f</a:t>
            </a:r>
            <a:r>
              <a:rPr lang="en-US" sz="2400" dirty="0" smtClean="0"/>
              <a:t>uture </a:t>
            </a:r>
            <a:r>
              <a:rPr lang="en-US" sz="2400" dirty="0"/>
              <a:t>s</a:t>
            </a:r>
            <a:r>
              <a:rPr lang="en-US" sz="2400" dirty="0" smtClean="0"/>
              <a:t>trategic profile</a:t>
            </a:r>
          </a:p>
          <a:p>
            <a:pPr lvl="1"/>
            <a:r>
              <a:rPr lang="en-US" sz="2000" dirty="0" smtClean="0"/>
              <a:t>Based on internal/external assessments, including customer input</a:t>
            </a:r>
          </a:p>
          <a:p>
            <a:r>
              <a:rPr lang="en-US" sz="2400" dirty="0" smtClean="0"/>
              <a:t>Developing key strategies </a:t>
            </a:r>
          </a:p>
          <a:p>
            <a:pPr lvl="1"/>
            <a:r>
              <a:rPr lang="en-US" sz="2000" dirty="0" smtClean="0"/>
              <a:t>Identifying critical </a:t>
            </a:r>
            <a:r>
              <a:rPr lang="en-US" sz="2000" dirty="0" smtClean="0"/>
              <a:t>issues—internal </a:t>
            </a:r>
            <a:r>
              <a:rPr lang="en-US" sz="2000" dirty="0" smtClean="0"/>
              <a:t>and external (competition)</a:t>
            </a:r>
          </a:p>
          <a:p>
            <a:r>
              <a:rPr lang="en-US" sz="2400" dirty="0" smtClean="0"/>
              <a:t>Defining strategic goals and strategic objectives</a:t>
            </a:r>
          </a:p>
          <a:p>
            <a:r>
              <a:rPr lang="en-US" sz="2400" dirty="0" smtClean="0"/>
              <a:t>Developing an implementation action plan </a:t>
            </a:r>
          </a:p>
          <a:p>
            <a:pPr lvl="1"/>
            <a:r>
              <a:rPr lang="en-US" sz="2000" dirty="0" smtClean="0"/>
              <a:t>Assignment of responsibilities</a:t>
            </a:r>
          </a:p>
          <a:p>
            <a:pPr lvl="1"/>
            <a:r>
              <a:rPr lang="en-US" sz="2000" dirty="0" smtClean="0"/>
              <a:t>Timelines</a:t>
            </a:r>
          </a:p>
          <a:p>
            <a:pPr lvl="1"/>
            <a:r>
              <a:rPr lang="en-US" sz="2000" dirty="0" smtClean="0"/>
              <a:t>Allocation of resources</a:t>
            </a:r>
          </a:p>
          <a:p>
            <a:pPr lvl="1"/>
            <a:r>
              <a:rPr lang="en-US" sz="2000" dirty="0" smtClean="0"/>
              <a:t>Evaluation measures</a:t>
            </a:r>
            <a:r>
              <a:rPr lang="en-US" sz="2400" dirty="0" smtClean="0"/>
              <a:t> </a:t>
            </a:r>
          </a:p>
          <a:p>
            <a:pPr lvl="1">
              <a:buFontTx/>
              <a:buNone/>
            </a:pPr>
            <a:endParaRPr lang="en-US" sz="2400" dirty="0" smtClean="0"/>
          </a:p>
          <a:p>
            <a:endParaRPr lang="en-US" sz="2800" dirty="0" smtClean="0"/>
          </a:p>
        </p:txBody>
      </p:sp>
    </p:spTree>
    <p:extLst>
      <p:ext uri="{BB962C8B-B14F-4D97-AF65-F5344CB8AC3E}">
        <p14:creationId xmlns:p14="http://schemas.microsoft.com/office/powerpoint/2010/main" xmlns="" val="14452567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1"/>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US" dirty="0" smtClean="0"/>
              <a:t>Each strategy should have an implementation plan </a:t>
            </a:r>
            <a:r>
              <a:rPr lang="en-US" dirty="0" smtClean="0"/>
              <a:t>(goals </a:t>
            </a:r>
            <a:r>
              <a:rPr lang="en-US" dirty="0" smtClean="0"/>
              <a:t>and </a:t>
            </a:r>
            <a:r>
              <a:rPr lang="en-US" dirty="0" smtClean="0"/>
              <a:t>objectives</a:t>
            </a:r>
            <a:r>
              <a:rPr lang="en-US" dirty="0" smtClean="0"/>
              <a:t>)</a:t>
            </a:r>
          </a:p>
          <a:p>
            <a:pPr eaLnBrk="1" fontAlgn="auto" hangingPunct="1">
              <a:spcAft>
                <a:spcPts val="0"/>
              </a:spcAft>
              <a:buFont typeface="Arial" pitchFamily="34" charset="0"/>
              <a:buChar char="•"/>
              <a:defRPr/>
            </a:pPr>
            <a:r>
              <a:rPr lang="en-US" dirty="0" smtClean="0"/>
              <a:t>These define in ground-level </a:t>
            </a:r>
            <a:r>
              <a:rPr lang="en-US" dirty="0" smtClean="0"/>
              <a:t>terms</a:t>
            </a:r>
            <a:endParaRPr lang="en-US" dirty="0" smtClean="0"/>
          </a:p>
          <a:p>
            <a:pPr lvl="2" eaLnBrk="1" fontAlgn="auto" hangingPunct="1">
              <a:spcAft>
                <a:spcPts val="0"/>
              </a:spcAft>
              <a:buFont typeface="Arial" pitchFamily="34" charset="0"/>
              <a:buChar char="•"/>
              <a:defRPr/>
            </a:pPr>
            <a:r>
              <a:rPr lang="en-US" dirty="0" smtClean="0"/>
              <a:t>What (largely already specified by the objective)</a:t>
            </a:r>
          </a:p>
          <a:p>
            <a:pPr lvl="2" eaLnBrk="1" fontAlgn="auto" hangingPunct="1">
              <a:spcAft>
                <a:spcPts val="0"/>
              </a:spcAft>
              <a:buFont typeface="Arial" pitchFamily="34" charset="0"/>
              <a:buChar char="•"/>
              <a:defRPr/>
            </a:pPr>
            <a:r>
              <a:rPr lang="en-US" dirty="0" smtClean="0"/>
              <a:t>How (how will the “what” be accomplished)</a:t>
            </a:r>
          </a:p>
          <a:p>
            <a:pPr lvl="2" eaLnBrk="1" fontAlgn="auto" hangingPunct="1">
              <a:spcAft>
                <a:spcPts val="0"/>
              </a:spcAft>
              <a:buFont typeface="Arial" pitchFamily="34" charset="0"/>
              <a:buChar char="•"/>
              <a:defRPr/>
            </a:pPr>
            <a:r>
              <a:rPr lang="en-US" dirty="0" smtClean="0"/>
              <a:t>Who (which person or persons will get it done)</a:t>
            </a:r>
          </a:p>
          <a:p>
            <a:pPr lvl="2" eaLnBrk="1" fontAlgn="auto" hangingPunct="1">
              <a:spcAft>
                <a:spcPts val="0"/>
              </a:spcAft>
              <a:buFont typeface="Arial" pitchFamily="34" charset="0"/>
              <a:buChar char="•"/>
              <a:defRPr/>
            </a:pPr>
            <a:r>
              <a:rPr lang="en-US" dirty="0" smtClean="0"/>
              <a:t>When (dates for milestones or full completion)</a:t>
            </a:r>
          </a:p>
          <a:p>
            <a:pPr lvl="2" eaLnBrk="1" fontAlgn="auto" hangingPunct="1">
              <a:spcAft>
                <a:spcPts val="0"/>
              </a:spcAft>
              <a:buFont typeface="Arial" pitchFamily="34" charset="0"/>
              <a:buChar char="•"/>
              <a:defRPr/>
            </a:pPr>
            <a:r>
              <a:rPr lang="en-US" dirty="0" smtClean="0"/>
              <a:t>Resources required (specification of any special or 		additional resources needed)</a:t>
            </a:r>
          </a:p>
          <a:p>
            <a:pPr lvl="2" eaLnBrk="1" fontAlgn="auto" hangingPunct="1">
              <a:spcAft>
                <a:spcPts val="0"/>
              </a:spcAft>
              <a:buFont typeface="Arial" pitchFamily="34" charset="0"/>
              <a:buChar char="•"/>
              <a:defRPr/>
            </a:pPr>
            <a:r>
              <a:rPr lang="en-US" dirty="0" smtClean="0"/>
              <a:t>Measures of progress or completion (quantitative tracking method for each objective)</a:t>
            </a:r>
          </a:p>
          <a:p>
            <a:pPr lvl="2" eaLnBrk="1" fontAlgn="auto" hangingPunct="1">
              <a:spcAft>
                <a:spcPts val="0"/>
              </a:spcAft>
              <a:buFont typeface="Arial" pitchFamily="34" charset="0"/>
              <a:buChar char="•"/>
              <a:defRPr/>
            </a:pPr>
            <a:endParaRPr lang="en-US" dirty="0" smtClean="0"/>
          </a:p>
        </p:txBody>
      </p:sp>
      <p:sp>
        <p:nvSpPr>
          <p:cNvPr id="5123" name="Title 2"/>
          <p:cNvSpPr>
            <a:spLocks noGrp="1"/>
          </p:cNvSpPr>
          <p:nvPr>
            <p:ph type="title"/>
          </p:nvPr>
        </p:nvSpPr>
        <p:spPr/>
        <p:txBody>
          <a:bodyPr>
            <a:normAutofit/>
          </a:bodyPr>
          <a:lstStyle/>
          <a:p>
            <a:pPr eaLnBrk="1" hangingPunct="1"/>
            <a:r>
              <a:rPr lang="en-US" sz="3200" dirty="0" smtClean="0">
                <a:cs typeface="Arial Black"/>
              </a:rPr>
              <a:t>Develop Implementation Action Plans</a:t>
            </a:r>
            <a:endParaRPr lang="en-US" sz="3200" dirty="0" smtClean="0">
              <a:cs typeface="Arial Black"/>
            </a:endParaRPr>
          </a:p>
        </p:txBody>
      </p:sp>
    </p:spTree>
    <p:extLst>
      <p:ext uri="{BB962C8B-B14F-4D97-AF65-F5344CB8AC3E}">
        <p14:creationId xmlns:p14="http://schemas.microsoft.com/office/powerpoint/2010/main" xmlns="" val="42532402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7351"/>
            <a:ext cx="8229600" cy="1129500"/>
          </a:xfrm>
        </p:spPr>
        <p:txBody>
          <a:bodyPr>
            <a:normAutofit/>
          </a:bodyPr>
          <a:lstStyle/>
          <a:p>
            <a:r>
              <a:rPr lang="en-US" sz="3200" b="1" dirty="0" smtClean="0">
                <a:cs typeface="Arial Black"/>
              </a:rPr>
              <a:t>The Change Program—A Systems Approach</a:t>
            </a:r>
            <a:endParaRPr lang="en-US" sz="3200" b="1" dirty="0">
              <a:cs typeface="Arial Black"/>
            </a:endParaRPr>
          </a:p>
        </p:txBody>
      </p:sp>
      <p:sp>
        <p:nvSpPr>
          <p:cNvPr id="3" name="Content Placeholder 2"/>
          <p:cNvSpPr>
            <a:spLocks noGrp="1"/>
          </p:cNvSpPr>
          <p:nvPr>
            <p:ph idx="1"/>
          </p:nvPr>
        </p:nvSpPr>
        <p:spPr/>
        <p:txBody>
          <a:bodyPr>
            <a:normAutofit lnSpcReduction="10000"/>
          </a:bodyPr>
          <a:lstStyle/>
          <a:p>
            <a:r>
              <a:rPr lang="en-US" dirty="0" smtClean="0"/>
              <a:t>Giving simultaneous attention to these three organizational systems impacted by any change:</a:t>
            </a:r>
          </a:p>
          <a:p>
            <a:pPr lvl="1">
              <a:buFont typeface="Arial"/>
              <a:buChar char="•"/>
            </a:pPr>
            <a:r>
              <a:rPr lang="en-US" dirty="0" smtClean="0"/>
              <a:t>Technical</a:t>
            </a:r>
            <a:r>
              <a:rPr lang="en-US" b="1" dirty="0" smtClean="0">
                <a:cs typeface="Arial Black"/>
              </a:rPr>
              <a:t>—</a:t>
            </a:r>
            <a:r>
              <a:rPr lang="en-US" dirty="0" smtClean="0"/>
              <a:t>business processes of the organization </a:t>
            </a:r>
          </a:p>
          <a:p>
            <a:pPr lvl="1">
              <a:buFont typeface="Arial"/>
              <a:buChar char="•"/>
            </a:pPr>
            <a:r>
              <a:rPr lang="en-US" dirty="0" smtClean="0"/>
              <a:t>Political</a:t>
            </a:r>
            <a:r>
              <a:rPr lang="en-US" b="1" dirty="0" smtClean="0">
                <a:cs typeface="Arial Black"/>
              </a:rPr>
              <a:t>—</a:t>
            </a:r>
            <a:r>
              <a:rPr lang="en-US" dirty="0" smtClean="0"/>
              <a:t>distribution of power or influence within the organization</a:t>
            </a:r>
          </a:p>
          <a:p>
            <a:pPr lvl="1">
              <a:buFont typeface="Arial"/>
              <a:buChar char="•"/>
            </a:pPr>
            <a:r>
              <a:rPr lang="en-US" dirty="0" smtClean="0"/>
              <a:t>Cultural</a:t>
            </a:r>
            <a:r>
              <a:rPr lang="en-US" b="1" dirty="0" smtClean="0">
                <a:cs typeface="Arial Black"/>
              </a:rPr>
              <a:t>—</a:t>
            </a:r>
            <a:r>
              <a:rPr lang="en-US" dirty="0" smtClean="0"/>
              <a:t>style and values that defines how the organization typically operates</a:t>
            </a:r>
            <a:endParaRPr lang="en-US" dirty="0"/>
          </a:p>
        </p:txBody>
      </p:sp>
    </p:spTree>
    <p:extLst>
      <p:ext uri="{BB962C8B-B14F-4D97-AF65-F5344CB8AC3E}">
        <p14:creationId xmlns:p14="http://schemas.microsoft.com/office/powerpoint/2010/main" xmlns="" val="3848110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1674"/>
            <a:ext cx="8229600" cy="1066577"/>
          </a:xfrm>
        </p:spPr>
        <p:txBody>
          <a:bodyPr>
            <a:noAutofit/>
          </a:bodyPr>
          <a:lstStyle/>
          <a:p>
            <a:r>
              <a:rPr lang="en-US" sz="3200" b="1" dirty="0" smtClean="0">
                <a:cs typeface="Arial Black"/>
              </a:rPr>
              <a:t>The Change </a:t>
            </a:r>
            <a:r>
              <a:rPr lang="en-US" sz="3200" b="1" dirty="0" smtClean="0">
                <a:cs typeface="Arial Black"/>
              </a:rPr>
              <a:t>Program</a:t>
            </a:r>
            <a:r>
              <a:rPr lang="en-US" sz="3200" b="1" dirty="0" smtClean="0">
                <a:cs typeface="Arial Black"/>
              </a:rPr>
              <a:t>—</a:t>
            </a:r>
            <a:r>
              <a:rPr lang="en-US" sz="3200" b="1" dirty="0" smtClean="0">
                <a:cs typeface="Arial Black"/>
              </a:rPr>
              <a:t>Keys </a:t>
            </a:r>
            <a:r>
              <a:rPr lang="en-US" sz="3200" b="1" dirty="0" smtClean="0">
                <a:cs typeface="Arial Black"/>
              </a:rPr>
              <a:t>to Managing </a:t>
            </a:r>
            <a:r>
              <a:rPr lang="en-US" sz="3200" b="1" dirty="0">
                <a:cs typeface="Arial Black"/>
              </a:rPr>
              <a:t>C</a:t>
            </a:r>
            <a:r>
              <a:rPr lang="en-US" sz="3200" b="1" dirty="0" smtClean="0">
                <a:cs typeface="Arial Black"/>
              </a:rPr>
              <a:t>hange</a:t>
            </a:r>
            <a:endParaRPr lang="en-US" sz="3200" b="1" dirty="0">
              <a:cs typeface="Arial Black"/>
            </a:endParaRPr>
          </a:p>
        </p:txBody>
      </p:sp>
      <p:sp>
        <p:nvSpPr>
          <p:cNvPr id="3" name="Content Placeholder 2"/>
          <p:cNvSpPr>
            <a:spLocks noGrp="1"/>
          </p:cNvSpPr>
          <p:nvPr>
            <p:ph idx="1"/>
          </p:nvPr>
        </p:nvSpPr>
        <p:spPr/>
        <p:txBody>
          <a:bodyPr/>
          <a:lstStyle/>
          <a:p>
            <a:r>
              <a:rPr lang="en-US" dirty="0" smtClean="0"/>
              <a:t>Create a sense of urgency</a:t>
            </a:r>
          </a:p>
          <a:p>
            <a:r>
              <a:rPr lang="en-US" dirty="0" smtClean="0"/>
              <a:t>Communicate, communicate, communicate</a:t>
            </a:r>
          </a:p>
          <a:p>
            <a:r>
              <a:rPr lang="en-US" dirty="0" smtClean="0"/>
              <a:t>Create and communicate short term wins</a:t>
            </a:r>
          </a:p>
          <a:p>
            <a:r>
              <a:rPr lang="en-US" dirty="0" smtClean="0"/>
              <a:t>Pace and refine change plans </a:t>
            </a:r>
          </a:p>
          <a:p>
            <a:r>
              <a:rPr lang="en-US" dirty="0" smtClean="0"/>
              <a:t>Maintain momentum and stay the course</a:t>
            </a:r>
          </a:p>
          <a:p>
            <a:r>
              <a:rPr lang="en-US" dirty="0" smtClean="0"/>
              <a:t>Measure the results</a:t>
            </a:r>
            <a:endParaRPr lang="en-US" dirty="0"/>
          </a:p>
        </p:txBody>
      </p:sp>
    </p:spTree>
    <p:extLst>
      <p:ext uri="{BB962C8B-B14F-4D97-AF65-F5344CB8AC3E}">
        <p14:creationId xmlns:p14="http://schemas.microsoft.com/office/powerpoint/2010/main" xmlns="" val="3469126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2"/>
          <p:cNvSpPr>
            <a:spLocks noGrp="1"/>
          </p:cNvSpPr>
          <p:nvPr>
            <p:ph type="title"/>
          </p:nvPr>
        </p:nvSpPr>
        <p:spPr>
          <a:xfrm>
            <a:off x="1189724" y="482250"/>
            <a:ext cx="7530413" cy="1237776"/>
          </a:xfrm>
        </p:spPr>
        <p:txBody>
          <a:bodyPr>
            <a:normAutofit/>
          </a:bodyPr>
          <a:lstStyle/>
          <a:p>
            <a:pPr eaLnBrk="1" hangingPunct="1"/>
            <a:r>
              <a:rPr lang="en-US" sz="3200" b="1" dirty="0" smtClean="0">
                <a:latin typeface="Arial Black"/>
                <a:cs typeface="Arial Black"/>
              </a:rPr>
              <a:t>Evidence Shows</a:t>
            </a:r>
          </a:p>
        </p:txBody>
      </p:sp>
      <p:sp>
        <p:nvSpPr>
          <p:cNvPr id="23553" name="Content Placeholder 1"/>
          <p:cNvSpPr>
            <a:spLocks noGrp="1"/>
          </p:cNvSpPr>
          <p:nvPr>
            <p:ph idx="1"/>
          </p:nvPr>
        </p:nvSpPr>
        <p:spPr>
          <a:xfrm>
            <a:off x="457200" y="1720026"/>
            <a:ext cx="8229600" cy="4406137"/>
          </a:xfrm>
        </p:spPr>
        <p:txBody>
          <a:bodyPr rtlCol="0">
            <a:normAutofit/>
          </a:bodyPr>
          <a:lstStyle/>
          <a:p>
            <a:pPr>
              <a:defRPr/>
            </a:pPr>
            <a:r>
              <a:rPr lang="en-US" dirty="0" smtClean="0"/>
              <a:t>Organizations achieve </a:t>
            </a:r>
            <a:r>
              <a:rPr lang="en-US" u="sng" dirty="0" smtClean="0"/>
              <a:t>sustained</a:t>
            </a:r>
            <a:r>
              <a:rPr lang="en-US" dirty="0" smtClean="0"/>
              <a:t> success if, and only if, its leaders (managers) </a:t>
            </a:r>
          </a:p>
          <a:p>
            <a:pPr marL="914400" lvl="1" indent="-514350">
              <a:buFont typeface="+mj-lt"/>
              <a:buAutoNum type="arabicPeriod"/>
              <a:defRPr/>
            </a:pPr>
            <a:r>
              <a:rPr lang="en-US" dirty="0" smtClean="0"/>
              <a:t>have </a:t>
            </a:r>
            <a:r>
              <a:rPr lang="en-US" dirty="0" smtClean="0"/>
              <a:t>an astute, timely strategic game plan for running the company, </a:t>
            </a:r>
          </a:p>
          <a:p>
            <a:pPr marL="914400" lvl="1" indent="-514350">
              <a:buFont typeface="+mj-lt"/>
              <a:buAutoNum type="arabicPeriod"/>
              <a:defRPr/>
            </a:pPr>
            <a:r>
              <a:rPr lang="en-US" dirty="0" smtClean="0"/>
              <a:t>include </a:t>
            </a:r>
            <a:r>
              <a:rPr lang="en-US" dirty="0" smtClean="0"/>
              <a:t>customers, staff, managers and leaders in the development of the plan, and </a:t>
            </a:r>
          </a:p>
          <a:p>
            <a:pPr marL="914400" lvl="1" indent="-514350">
              <a:buFont typeface="+mj-lt"/>
              <a:buAutoNum type="arabicPeriod"/>
              <a:defRPr/>
            </a:pPr>
            <a:r>
              <a:rPr lang="en-US" dirty="0" smtClean="0"/>
              <a:t>implement </a:t>
            </a:r>
            <a:r>
              <a:rPr lang="en-US" dirty="0" smtClean="0"/>
              <a:t>and </a:t>
            </a:r>
            <a:r>
              <a:rPr lang="en-US" b="1" dirty="0" smtClean="0"/>
              <a:t>execute</a:t>
            </a:r>
            <a:r>
              <a:rPr lang="en-US" dirty="0" smtClean="0"/>
              <a:t> the plan with </a:t>
            </a:r>
            <a:r>
              <a:rPr lang="en-US" dirty="0" smtClean="0"/>
              <a:t>proficiency.</a:t>
            </a:r>
            <a:endParaRPr lang="en-US" dirty="0" smtClean="0"/>
          </a:p>
        </p:txBody>
      </p:sp>
    </p:spTree>
    <p:extLst>
      <p:ext uri="{BB962C8B-B14F-4D97-AF65-F5344CB8AC3E}">
        <p14:creationId xmlns:p14="http://schemas.microsoft.com/office/powerpoint/2010/main" xmlns="" val="960110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2"/>
          <p:cNvGraphicFramePr>
            <a:graphicFrameLocks noGrp="1"/>
          </p:cNvGraphicFramePr>
          <p:nvPr>
            <p:extLst>
              <p:ext uri="{D42A27DB-BD31-4B8C-83A1-F6EECF244321}">
                <p14:modId xmlns:p14="http://schemas.microsoft.com/office/powerpoint/2010/main" xmlns="" val="4273276610"/>
              </p:ext>
            </p:extLst>
          </p:nvPr>
        </p:nvGraphicFramePr>
        <p:xfrm>
          <a:off x="1341789" y="1486266"/>
          <a:ext cx="7103683" cy="4660077"/>
        </p:xfrm>
        <a:graphic>
          <a:graphicData uri="http://schemas.openxmlformats.org/drawingml/2006/table">
            <a:tbl>
              <a:tblPr/>
              <a:tblGrid>
                <a:gridCol w="7103683"/>
              </a:tblGrid>
              <a:tr h="741919">
                <a:tc>
                  <a:txBody>
                    <a:bodyPr/>
                    <a:lstStyle>
                      <a:lvl1pPr marL="612775" indent="-573088">
                        <a:spcBef>
                          <a:spcPts val="700"/>
                        </a:spcBef>
                        <a:buClr>
                          <a:srgbClr val="000000"/>
                        </a:buClr>
                        <a:buSzPct val="100000"/>
                        <a:buFont typeface="Arial" charset="0"/>
                        <a:defRPr sz="2800">
                          <a:solidFill>
                            <a:schemeClr val="tx1"/>
                          </a:solidFill>
                          <a:latin typeface="Arial" charset="0"/>
                          <a:ea typeface="ヒラギノ角ゴ ProN W3" charset="0"/>
                          <a:cs typeface="ヒラギノ角ゴ ProN W3" charset="0"/>
                          <a:sym typeface="Arial" charset="0"/>
                        </a:defRPr>
                      </a:lvl1pPr>
                      <a:lvl2pPr marL="681038" indent="-285750">
                        <a:spcBef>
                          <a:spcPts val="600"/>
                        </a:spcBef>
                        <a:buClr>
                          <a:srgbClr val="000000"/>
                        </a:buClr>
                        <a:buSzPct val="100000"/>
                        <a:buFont typeface="Arial" charset="0"/>
                        <a:defRPr sz="2400">
                          <a:solidFill>
                            <a:schemeClr val="tx1"/>
                          </a:solidFill>
                          <a:latin typeface="Arial" charset="0"/>
                          <a:ea typeface="ヒラギノ角ゴ ProN W3" charset="0"/>
                          <a:cs typeface="ヒラギノ角ゴ ProN W3" charset="0"/>
                          <a:sym typeface="Arial" charset="0"/>
                        </a:defRPr>
                      </a:lvl2pPr>
                      <a:lvl3pPr marL="1081088" indent="-228600">
                        <a:spcBef>
                          <a:spcPts val="600"/>
                        </a:spcBef>
                        <a:buClr>
                          <a:srgbClr val="000000"/>
                        </a:buClr>
                        <a:buSzPct val="100000"/>
                        <a:buFont typeface="Arial" charset="0"/>
                        <a:defRPr sz="2000">
                          <a:solidFill>
                            <a:schemeClr val="tx1"/>
                          </a:solidFill>
                          <a:latin typeface="Arial" charset="0"/>
                          <a:ea typeface="ヒラギノ角ゴ ProN W3" charset="0"/>
                          <a:cs typeface="ヒラギノ角ゴ ProN W3" charset="0"/>
                          <a:sym typeface="Arial" charset="0"/>
                        </a:defRPr>
                      </a:lvl3pPr>
                      <a:lvl4pPr marL="1538288" indent="-228600">
                        <a:spcBef>
                          <a:spcPts val="500"/>
                        </a:spcBef>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4pPr>
                      <a:lvl5pPr marL="1995488" indent="-228600">
                        <a:spcBef>
                          <a:spcPts val="500"/>
                        </a:spcBef>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5pPr>
                      <a:lvl6pPr marL="24526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6pPr>
                      <a:lvl7pPr marL="29098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7pPr>
                      <a:lvl8pPr marL="33670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8pPr>
                      <a:lvl9pPr marL="38242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9pPr>
                    </a:lstStyle>
                    <a:p>
                      <a:pPr marL="612775" marR="0" lvl="0" indent="-573088" algn="ctr" defTabSz="914400" rtl="0" eaLnBrk="1" fontAlgn="base" latinLnBrk="0" hangingPunct="1">
                        <a:lnSpc>
                          <a:spcPct val="100000"/>
                        </a:lnSpc>
                        <a:spcBef>
                          <a:spcPct val="0"/>
                        </a:spcBef>
                        <a:spcAft>
                          <a:spcPct val="0"/>
                        </a:spcAft>
                        <a:buClr>
                          <a:srgbClr val="000000"/>
                        </a:buClr>
                        <a:buSzPct val="100000"/>
                        <a:buFont typeface="Arial" charset="0"/>
                        <a:buNone/>
                        <a:tabLst/>
                      </a:pPr>
                      <a:r>
                        <a:rPr kumimoji="0" lang="en-US" altLang="en-US" sz="2800" b="0" i="0" u="none" strike="noStrike" cap="none" normalizeH="0" baseline="0" dirty="0" smtClean="0">
                          <a:ln>
                            <a:noFill/>
                          </a:ln>
                          <a:solidFill>
                            <a:srgbClr val="FFFFFF"/>
                          </a:solidFill>
                          <a:effectLst/>
                          <a:latin typeface="Arial Bold" charset="0"/>
                          <a:cs typeface="Arial Bold" charset="0"/>
                          <a:sym typeface="Arial Bold" charset="0"/>
                        </a:rPr>
                        <a:t>Planning Mistakes in Dynamic Industries</a:t>
                      </a:r>
                    </a:p>
                  </a:txBody>
                  <a:tcPr marL="50800" marR="50800" marT="50800" marB="508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8C2638"/>
                    </a:solidFill>
                  </a:tcPr>
                </a:tc>
              </a:tr>
              <a:tr h="1265782">
                <a:tc>
                  <a:txBody>
                    <a:bodyPr/>
                    <a:lstStyle>
                      <a:lvl1pPr marL="612775" indent="-458788">
                        <a:spcBef>
                          <a:spcPts val="700"/>
                        </a:spcBef>
                        <a:buClr>
                          <a:srgbClr val="000000"/>
                        </a:buClr>
                        <a:buSzPct val="100000"/>
                        <a:buFont typeface="Arial" charset="0"/>
                        <a:defRPr sz="2800">
                          <a:solidFill>
                            <a:schemeClr val="tx1"/>
                          </a:solidFill>
                          <a:latin typeface="Arial" charset="0"/>
                          <a:ea typeface="ヒラギノ角ゴ ProN W3" charset="0"/>
                          <a:cs typeface="ヒラギノ角ゴ ProN W3" charset="0"/>
                          <a:sym typeface="Arial" charset="0"/>
                        </a:defRPr>
                      </a:lvl1pPr>
                      <a:lvl2pPr marL="681038" indent="-285750">
                        <a:spcBef>
                          <a:spcPts val="600"/>
                        </a:spcBef>
                        <a:buClr>
                          <a:srgbClr val="000000"/>
                        </a:buClr>
                        <a:buSzPct val="100000"/>
                        <a:buFont typeface="Arial" charset="0"/>
                        <a:defRPr sz="2400">
                          <a:solidFill>
                            <a:schemeClr val="tx1"/>
                          </a:solidFill>
                          <a:latin typeface="Arial" charset="0"/>
                          <a:ea typeface="ヒラギノ角ゴ ProN W3" charset="0"/>
                          <a:cs typeface="ヒラギノ角ゴ ProN W3" charset="0"/>
                          <a:sym typeface="Arial" charset="0"/>
                        </a:defRPr>
                      </a:lvl2pPr>
                      <a:lvl3pPr marL="1081088" indent="-228600">
                        <a:spcBef>
                          <a:spcPts val="600"/>
                        </a:spcBef>
                        <a:buClr>
                          <a:srgbClr val="000000"/>
                        </a:buClr>
                        <a:buSzPct val="100000"/>
                        <a:buFont typeface="Arial" charset="0"/>
                        <a:defRPr sz="2000">
                          <a:solidFill>
                            <a:schemeClr val="tx1"/>
                          </a:solidFill>
                          <a:latin typeface="Arial" charset="0"/>
                          <a:ea typeface="ヒラギノ角ゴ ProN W3" charset="0"/>
                          <a:cs typeface="ヒラギノ角ゴ ProN W3" charset="0"/>
                          <a:sym typeface="Arial" charset="0"/>
                        </a:defRPr>
                      </a:lvl3pPr>
                      <a:lvl4pPr marL="1538288" indent="-228600">
                        <a:spcBef>
                          <a:spcPts val="500"/>
                        </a:spcBef>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4pPr>
                      <a:lvl5pPr marL="1995488" indent="-228600">
                        <a:spcBef>
                          <a:spcPts val="500"/>
                        </a:spcBef>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5pPr>
                      <a:lvl6pPr marL="24526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6pPr>
                      <a:lvl7pPr marL="29098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7pPr>
                      <a:lvl8pPr marL="33670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8pPr>
                      <a:lvl9pPr marL="38242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9pPr>
                    </a:lstStyle>
                    <a:p>
                      <a:pPr marL="612775" marR="0" lvl="0" indent="-458788" algn="l" defTabSz="914400" rtl="0" eaLnBrk="1" fontAlgn="base" latinLnBrk="0" hangingPunct="1">
                        <a:lnSpc>
                          <a:spcPct val="100000"/>
                        </a:lnSpc>
                        <a:spcBef>
                          <a:spcPct val="0"/>
                        </a:spcBef>
                        <a:spcAft>
                          <a:spcPct val="0"/>
                        </a:spcAft>
                        <a:buClr>
                          <a:srgbClr val="000000"/>
                        </a:buClr>
                        <a:buSzPct val="100000"/>
                        <a:buFont typeface="Arial" charset="0"/>
                        <a:buNone/>
                        <a:tabLst/>
                      </a:pP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1.	Assuming that current (entity/service line) </a:t>
                      </a: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“winners</a:t>
                      </a: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 and “losers” will stay the same </a:t>
                      </a: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when the industry </a:t>
                      </a: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is facing potentially </a:t>
                      </a: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disruptive </a:t>
                      </a: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changes. </a:t>
                      </a: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(Expensive </a:t>
                      </a: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specialty services?)</a:t>
                      </a:r>
                    </a:p>
                  </a:txBody>
                  <a:tcPr marL="50800" marR="50800" marT="50800" marB="508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8C2638"/>
                    </a:solidFill>
                  </a:tcPr>
                </a:tc>
              </a:tr>
              <a:tr h="787675">
                <a:tc>
                  <a:txBody>
                    <a:bodyPr/>
                    <a:lstStyle>
                      <a:lvl1pPr marL="612775" indent="-458788">
                        <a:spcBef>
                          <a:spcPts val="700"/>
                        </a:spcBef>
                        <a:buClr>
                          <a:srgbClr val="000000"/>
                        </a:buClr>
                        <a:buSzPct val="100000"/>
                        <a:buFont typeface="Arial" charset="0"/>
                        <a:defRPr sz="2800">
                          <a:solidFill>
                            <a:schemeClr val="tx1"/>
                          </a:solidFill>
                          <a:latin typeface="Arial" charset="0"/>
                          <a:ea typeface="ヒラギノ角ゴ ProN W3" charset="0"/>
                          <a:cs typeface="ヒラギノ角ゴ ProN W3" charset="0"/>
                          <a:sym typeface="Arial" charset="0"/>
                        </a:defRPr>
                      </a:lvl1pPr>
                      <a:lvl2pPr marL="681038" indent="-285750">
                        <a:spcBef>
                          <a:spcPts val="600"/>
                        </a:spcBef>
                        <a:buClr>
                          <a:srgbClr val="000000"/>
                        </a:buClr>
                        <a:buSzPct val="100000"/>
                        <a:buFont typeface="Arial" charset="0"/>
                        <a:defRPr sz="2400">
                          <a:solidFill>
                            <a:schemeClr val="tx1"/>
                          </a:solidFill>
                          <a:latin typeface="Arial" charset="0"/>
                          <a:ea typeface="ヒラギノ角ゴ ProN W3" charset="0"/>
                          <a:cs typeface="ヒラギノ角ゴ ProN W3" charset="0"/>
                          <a:sym typeface="Arial" charset="0"/>
                        </a:defRPr>
                      </a:lvl2pPr>
                      <a:lvl3pPr marL="1081088" indent="-228600">
                        <a:spcBef>
                          <a:spcPts val="600"/>
                        </a:spcBef>
                        <a:buClr>
                          <a:srgbClr val="000000"/>
                        </a:buClr>
                        <a:buSzPct val="100000"/>
                        <a:buFont typeface="Arial" charset="0"/>
                        <a:defRPr sz="2000">
                          <a:solidFill>
                            <a:schemeClr val="tx1"/>
                          </a:solidFill>
                          <a:latin typeface="Arial" charset="0"/>
                          <a:ea typeface="ヒラギノ角ゴ ProN W3" charset="0"/>
                          <a:cs typeface="ヒラギノ角ゴ ProN W3" charset="0"/>
                          <a:sym typeface="Arial" charset="0"/>
                        </a:defRPr>
                      </a:lvl3pPr>
                      <a:lvl4pPr marL="1538288" indent="-228600">
                        <a:spcBef>
                          <a:spcPts val="500"/>
                        </a:spcBef>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4pPr>
                      <a:lvl5pPr marL="1995488" indent="-228600">
                        <a:spcBef>
                          <a:spcPts val="500"/>
                        </a:spcBef>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5pPr>
                      <a:lvl6pPr marL="24526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6pPr>
                      <a:lvl7pPr marL="29098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7pPr>
                      <a:lvl8pPr marL="33670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8pPr>
                      <a:lvl9pPr marL="38242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9pPr>
                    </a:lstStyle>
                    <a:p>
                      <a:pPr marL="612775" marR="0" lvl="0" indent="-458788" algn="l" defTabSz="914400" rtl="0" eaLnBrk="1" fontAlgn="base" latinLnBrk="0" hangingPunct="1">
                        <a:lnSpc>
                          <a:spcPct val="100000"/>
                        </a:lnSpc>
                        <a:spcBef>
                          <a:spcPct val="0"/>
                        </a:spcBef>
                        <a:spcAft>
                          <a:spcPct val="0"/>
                        </a:spcAft>
                        <a:buClr>
                          <a:srgbClr val="000000"/>
                        </a:buClr>
                        <a:buSzPct val="100000"/>
                        <a:buFont typeface="Arial" charset="0"/>
                        <a:buNone/>
                        <a:tabLst/>
                      </a:pP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2.	Overlooking the great risks associated with “just keep (and replacing)” what you have. (Bricks and mortar)</a:t>
                      </a:r>
                    </a:p>
                  </a:txBody>
                  <a:tcPr marL="50800" marR="50800" marT="50800" marB="508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8C2638"/>
                    </a:solidFill>
                  </a:tcPr>
                </a:tc>
              </a:tr>
              <a:tr h="610850">
                <a:tc>
                  <a:txBody>
                    <a:bodyPr/>
                    <a:lstStyle>
                      <a:lvl1pPr marL="612775" indent="-458788">
                        <a:spcBef>
                          <a:spcPts val="700"/>
                        </a:spcBef>
                        <a:buClr>
                          <a:srgbClr val="000000"/>
                        </a:buClr>
                        <a:buSzPct val="100000"/>
                        <a:buFont typeface="Arial" charset="0"/>
                        <a:defRPr sz="2800">
                          <a:solidFill>
                            <a:schemeClr val="tx1"/>
                          </a:solidFill>
                          <a:latin typeface="Arial" charset="0"/>
                          <a:ea typeface="ヒラギノ角ゴ ProN W3" charset="0"/>
                          <a:cs typeface="ヒラギノ角ゴ ProN W3" charset="0"/>
                          <a:sym typeface="Arial" charset="0"/>
                        </a:defRPr>
                      </a:lvl1pPr>
                      <a:lvl2pPr marL="681038" indent="-285750">
                        <a:spcBef>
                          <a:spcPts val="600"/>
                        </a:spcBef>
                        <a:buClr>
                          <a:srgbClr val="000000"/>
                        </a:buClr>
                        <a:buSzPct val="100000"/>
                        <a:buFont typeface="Arial" charset="0"/>
                        <a:defRPr sz="2400">
                          <a:solidFill>
                            <a:schemeClr val="tx1"/>
                          </a:solidFill>
                          <a:latin typeface="Arial" charset="0"/>
                          <a:ea typeface="ヒラギノ角ゴ ProN W3" charset="0"/>
                          <a:cs typeface="ヒラギノ角ゴ ProN W3" charset="0"/>
                          <a:sym typeface="Arial" charset="0"/>
                        </a:defRPr>
                      </a:lvl2pPr>
                      <a:lvl3pPr marL="1081088" indent="-228600">
                        <a:spcBef>
                          <a:spcPts val="600"/>
                        </a:spcBef>
                        <a:buClr>
                          <a:srgbClr val="000000"/>
                        </a:buClr>
                        <a:buSzPct val="100000"/>
                        <a:buFont typeface="Arial" charset="0"/>
                        <a:defRPr sz="2000">
                          <a:solidFill>
                            <a:schemeClr val="tx1"/>
                          </a:solidFill>
                          <a:latin typeface="Arial" charset="0"/>
                          <a:ea typeface="ヒラギノ角ゴ ProN W3" charset="0"/>
                          <a:cs typeface="ヒラギノ角ゴ ProN W3" charset="0"/>
                          <a:sym typeface="Arial" charset="0"/>
                        </a:defRPr>
                      </a:lvl3pPr>
                      <a:lvl4pPr marL="1538288" indent="-228600">
                        <a:spcBef>
                          <a:spcPts val="500"/>
                        </a:spcBef>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4pPr>
                      <a:lvl5pPr marL="1995488" indent="-228600">
                        <a:spcBef>
                          <a:spcPts val="500"/>
                        </a:spcBef>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5pPr>
                      <a:lvl6pPr marL="24526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6pPr>
                      <a:lvl7pPr marL="29098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7pPr>
                      <a:lvl8pPr marL="33670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8pPr>
                      <a:lvl9pPr marL="38242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9pPr>
                    </a:lstStyle>
                    <a:p>
                      <a:pPr marL="612775" marR="0" lvl="0" indent="-458788" algn="l" defTabSz="914400" rtl="0" eaLnBrk="1" fontAlgn="base" latinLnBrk="0" hangingPunct="1">
                        <a:lnSpc>
                          <a:spcPct val="100000"/>
                        </a:lnSpc>
                        <a:spcBef>
                          <a:spcPct val="0"/>
                        </a:spcBef>
                        <a:spcAft>
                          <a:spcPct val="0"/>
                        </a:spcAft>
                        <a:buClr>
                          <a:srgbClr val="000000"/>
                        </a:buClr>
                        <a:buSzPct val="100000"/>
                        <a:buFont typeface="Arial" charset="0"/>
                        <a:buNone/>
                        <a:tabLst/>
                      </a:pP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3.	Not differentiating between controllable and </a:t>
                      </a:r>
                      <a:r>
                        <a:rPr kumimoji="0" lang="en-US" altLang="en-US" sz="1800" b="0" i="0" u="none" strike="noStrike" cap="none" normalizeH="0" baseline="0" dirty="0" err="1" smtClean="0">
                          <a:ln>
                            <a:noFill/>
                          </a:ln>
                          <a:solidFill>
                            <a:schemeClr val="bg1"/>
                          </a:solidFill>
                          <a:effectLst/>
                          <a:latin typeface="Arial" charset="0"/>
                          <a:ea typeface="ヒラギノ角ゴ ProN W3" charset="0"/>
                          <a:cs typeface="ヒラギノ角ゴ ProN W3" charset="0"/>
                          <a:sym typeface="Arial" charset="0"/>
                        </a:rPr>
                        <a:t>noncontrollable</a:t>
                      </a: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 </a:t>
                      </a: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risks.</a:t>
                      </a:r>
                    </a:p>
                  </a:txBody>
                  <a:tcPr marL="50800" marR="50800" marT="50800" marB="508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8C2638"/>
                    </a:solidFill>
                  </a:tcPr>
                </a:tc>
              </a:tr>
              <a:tr h="796511">
                <a:tc>
                  <a:txBody>
                    <a:bodyPr/>
                    <a:lstStyle>
                      <a:lvl1pPr marL="612775" indent="-458788">
                        <a:spcBef>
                          <a:spcPts val="700"/>
                        </a:spcBef>
                        <a:buClr>
                          <a:srgbClr val="000000"/>
                        </a:buClr>
                        <a:buSzPct val="100000"/>
                        <a:buFont typeface="Arial" charset="0"/>
                        <a:tabLst>
                          <a:tab pos="609600" algn="l"/>
                          <a:tab pos="952500" algn="l"/>
                          <a:tab pos="1828800" algn="l"/>
                        </a:tabLst>
                        <a:defRPr sz="2800">
                          <a:solidFill>
                            <a:schemeClr val="tx1"/>
                          </a:solidFill>
                          <a:latin typeface="Arial" charset="0"/>
                          <a:ea typeface="ヒラギノ角ゴ ProN W3" charset="0"/>
                          <a:cs typeface="ヒラギノ角ゴ ProN W3" charset="0"/>
                          <a:sym typeface="Arial" charset="0"/>
                        </a:defRPr>
                      </a:lvl1pPr>
                      <a:lvl2pPr marL="681038" indent="-285750">
                        <a:spcBef>
                          <a:spcPts val="600"/>
                        </a:spcBef>
                        <a:buClr>
                          <a:srgbClr val="000000"/>
                        </a:buClr>
                        <a:buSzPct val="100000"/>
                        <a:buFont typeface="Arial" charset="0"/>
                        <a:tabLst>
                          <a:tab pos="609600" algn="l"/>
                          <a:tab pos="952500" algn="l"/>
                          <a:tab pos="1828800" algn="l"/>
                        </a:tabLst>
                        <a:defRPr sz="2400">
                          <a:solidFill>
                            <a:schemeClr val="tx1"/>
                          </a:solidFill>
                          <a:latin typeface="Arial" charset="0"/>
                          <a:ea typeface="ヒラギノ角ゴ ProN W3" charset="0"/>
                          <a:cs typeface="ヒラギノ角ゴ ProN W3" charset="0"/>
                          <a:sym typeface="Arial" charset="0"/>
                        </a:defRPr>
                      </a:lvl2pPr>
                      <a:lvl3pPr marL="1081088" indent="-228600">
                        <a:spcBef>
                          <a:spcPts val="600"/>
                        </a:spcBef>
                        <a:buClr>
                          <a:srgbClr val="000000"/>
                        </a:buClr>
                        <a:buSzPct val="100000"/>
                        <a:buFont typeface="Arial" charset="0"/>
                        <a:tabLst>
                          <a:tab pos="609600" algn="l"/>
                          <a:tab pos="952500" algn="l"/>
                          <a:tab pos="1828800" algn="l"/>
                        </a:tabLst>
                        <a:defRPr sz="2000">
                          <a:solidFill>
                            <a:schemeClr val="tx1"/>
                          </a:solidFill>
                          <a:latin typeface="Arial" charset="0"/>
                          <a:ea typeface="ヒラギノ角ゴ ProN W3" charset="0"/>
                          <a:cs typeface="ヒラギノ角ゴ ProN W3" charset="0"/>
                          <a:sym typeface="Arial" charset="0"/>
                        </a:defRPr>
                      </a:lvl3pPr>
                      <a:lvl4pPr marL="1538288" indent="-228600">
                        <a:spcBef>
                          <a:spcPts val="500"/>
                        </a:spcBef>
                        <a:buClr>
                          <a:srgbClr val="000000"/>
                        </a:buClr>
                        <a:buSzPct val="100000"/>
                        <a:buFont typeface="Arial" charset="0"/>
                        <a:tabLst>
                          <a:tab pos="609600" algn="l"/>
                          <a:tab pos="952500" algn="l"/>
                          <a:tab pos="1828800" algn="l"/>
                        </a:tabLst>
                        <a:defRPr>
                          <a:solidFill>
                            <a:schemeClr val="tx1"/>
                          </a:solidFill>
                          <a:latin typeface="Arial" charset="0"/>
                          <a:ea typeface="ヒラギノ角ゴ ProN W3" charset="0"/>
                          <a:cs typeface="ヒラギノ角ゴ ProN W3" charset="0"/>
                          <a:sym typeface="Arial" charset="0"/>
                        </a:defRPr>
                      </a:lvl4pPr>
                      <a:lvl5pPr marL="1995488" indent="-228600">
                        <a:spcBef>
                          <a:spcPts val="500"/>
                        </a:spcBef>
                        <a:buClr>
                          <a:srgbClr val="000000"/>
                        </a:buClr>
                        <a:buSzPct val="100000"/>
                        <a:buFont typeface="Arial" charset="0"/>
                        <a:tabLst>
                          <a:tab pos="609600" algn="l"/>
                          <a:tab pos="952500" algn="l"/>
                          <a:tab pos="1828800" algn="l"/>
                        </a:tabLst>
                        <a:defRPr>
                          <a:solidFill>
                            <a:schemeClr val="tx1"/>
                          </a:solidFill>
                          <a:latin typeface="Arial" charset="0"/>
                          <a:ea typeface="ヒラギノ角ゴ ProN W3" charset="0"/>
                          <a:cs typeface="ヒラギノ角ゴ ProN W3" charset="0"/>
                          <a:sym typeface="Arial" charset="0"/>
                        </a:defRPr>
                      </a:lvl5pPr>
                      <a:lvl6pPr marL="2452688" indent="-228600" fontAlgn="base">
                        <a:spcBef>
                          <a:spcPts val="500"/>
                        </a:spcBef>
                        <a:spcAft>
                          <a:spcPct val="0"/>
                        </a:spcAft>
                        <a:buClr>
                          <a:srgbClr val="000000"/>
                        </a:buClr>
                        <a:buSzPct val="100000"/>
                        <a:buFont typeface="Arial" charset="0"/>
                        <a:tabLst>
                          <a:tab pos="609600" algn="l"/>
                          <a:tab pos="952500" algn="l"/>
                          <a:tab pos="1828800" algn="l"/>
                        </a:tabLst>
                        <a:defRPr>
                          <a:solidFill>
                            <a:schemeClr val="tx1"/>
                          </a:solidFill>
                          <a:latin typeface="Arial" charset="0"/>
                          <a:ea typeface="ヒラギノ角ゴ ProN W3" charset="0"/>
                          <a:cs typeface="ヒラギノ角ゴ ProN W3" charset="0"/>
                          <a:sym typeface="Arial" charset="0"/>
                        </a:defRPr>
                      </a:lvl6pPr>
                      <a:lvl7pPr marL="2909888" indent="-228600" fontAlgn="base">
                        <a:spcBef>
                          <a:spcPts val="500"/>
                        </a:spcBef>
                        <a:spcAft>
                          <a:spcPct val="0"/>
                        </a:spcAft>
                        <a:buClr>
                          <a:srgbClr val="000000"/>
                        </a:buClr>
                        <a:buSzPct val="100000"/>
                        <a:buFont typeface="Arial" charset="0"/>
                        <a:tabLst>
                          <a:tab pos="609600" algn="l"/>
                          <a:tab pos="952500" algn="l"/>
                          <a:tab pos="1828800" algn="l"/>
                        </a:tabLst>
                        <a:defRPr>
                          <a:solidFill>
                            <a:schemeClr val="tx1"/>
                          </a:solidFill>
                          <a:latin typeface="Arial" charset="0"/>
                          <a:ea typeface="ヒラギノ角ゴ ProN W3" charset="0"/>
                          <a:cs typeface="ヒラギノ角ゴ ProN W3" charset="0"/>
                          <a:sym typeface="Arial" charset="0"/>
                        </a:defRPr>
                      </a:lvl7pPr>
                      <a:lvl8pPr marL="3367088" indent="-228600" fontAlgn="base">
                        <a:spcBef>
                          <a:spcPts val="500"/>
                        </a:spcBef>
                        <a:spcAft>
                          <a:spcPct val="0"/>
                        </a:spcAft>
                        <a:buClr>
                          <a:srgbClr val="000000"/>
                        </a:buClr>
                        <a:buSzPct val="100000"/>
                        <a:buFont typeface="Arial" charset="0"/>
                        <a:tabLst>
                          <a:tab pos="609600" algn="l"/>
                          <a:tab pos="952500" algn="l"/>
                          <a:tab pos="1828800" algn="l"/>
                        </a:tabLst>
                        <a:defRPr>
                          <a:solidFill>
                            <a:schemeClr val="tx1"/>
                          </a:solidFill>
                          <a:latin typeface="Arial" charset="0"/>
                          <a:ea typeface="ヒラギノ角ゴ ProN W3" charset="0"/>
                          <a:cs typeface="ヒラギノ角ゴ ProN W3" charset="0"/>
                          <a:sym typeface="Arial" charset="0"/>
                        </a:defRPr>
                      </a:lvl8pPr>
                      <a:lvl9pPr marL="3824288" indent="-228600" fontAlgn="base">
                        <a:spcBef>
                          <a:spcPts val="500"/>
                        </a:spcBef>
                        <a:spcAft>
                          <a:spcPct val="0"/>
                        </a:spcAft>
                        <a:buClr>
                          <a:srgbClr val="000000"/>
                        </a:buClr>
                        <a:buSzPct val="100000"/>
                        <a:buFont typeface="Arial" charset="0"/>
                        <a:tabLst>
                          <a:tab pos="609600" algn="l"/>
                          <a:tab pos="952500" algn="l"/>
                          <a:tab pos="1828800" algn="l"/>
                        </a:tabLst>
                        <a:defRPr>
                          <a:solidFill>
                            <a:schemeClr val="tx1"/>
                          </a:solidFill>
                          <a:latin typeface="Arial" charset="0"/>
                          <a:ea typeface="ヒラギノ角ゴ ProN W3" charset="0"/>
                          <a:cs typeface="ヒラギノ角ゴ ProN W3" charset="0"/>
                          <a:sym typeface="Arial" charset="0"/>
                        </a:defRPr>
                      </a:lvl9pPr>
                    </a:lstStyle>
                    <a:p>
                      <a:pPr marL="612775" marR="0" lvl="0" indent="-458788" algn="l" defTabSz="914400" rtl="0" eaLnBrk="1" fontAlgn="base" latinLnBrk="0" hangingPunct="1">
                        <a:lnSpc>
                          <a:spcPct val="100000"/>
                        </a:lnSpc>
                        <a:spcBef>
                          <a:spcPct val="0"/>
                        </a:spcBef>
                        <a:spcAft>
                          <a:spcPct val="0"/>
                        </a:spcAft>
                        <a:buClr>
                          <a:srgbClr val="000000"/>
                        </a:buClr>
                        <a:buSzPct val="100000"/>
                        <a:buFont typeface="Arial" charset="0"/>
                        <a:buNone/>
                        <a:tabLst>
                          <a:tab pos="609600" algn="l"/>
                          <a:tab pos="952500" algn="l"/>
                          <a:tab pos="1828800" algn="l"/>
                        </a:tabLst>
                      </a:pP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4.	Not differentiating between </a:t>
                      </a: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clear trends </a:t>
                      </a: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and true uncertainties. (Where do you put </a:t>
                      </a: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reform</a:t>
                      </a: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a:t>
                      </a:r>
                    </a:p>
                  </a:txBody>
                  <a:tcPr marL="50800" marR="50800" marT="50800" marB="508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8C2638"/>
                    </a:solidFill>
                  </a:tcPr>
                </a:tc>
              </a:tr>
              <a:tr h="417950">
                <a:tc>
                  <a:txBody>
                    <a:bodyPr/>
                    <a:lstStyle>
                      <a:lvl1pPr marL="612775" indent="-458788">
                        <a:spcBef>
                          <a:spcPts val="700"/>
                        </a:spcBef>
                        <a:buClr>
                          <a:srgbClr val="000000"/>
                        </a:buClr>
                        <a:buSzPct val="100000"/>
                        <a:buFont typeface="Arial" charset="0"/>
                        <a:defRPr sz="2800">
                          <a:solidFill>
                            <a:schemeClr val="tx1"/>
                          </a:solidFill>
                          <a:latin typeface="Arial" charset="0"/>
                          <a:ea typeface="ヒラギノ角ゴ ProN W3" charset="0"/>
                          <a:cs typeface="ヒラギノ角ゴ ProN W3" charset="0"/>
                          <a:sym typeface="Arial" charset="0"/>
                        </a:defRPr>
                      </a:lvl1pPr>
                      <a:lvl2pPr marL="681038" indent="-285750">
                        <a:spcBef>
                          <a:spcPts val="600"/>
                        </a:spcBef>
                        <a:buClr>
                          <a:srgbClr val="000000"/>
                        </a:buClr>
                        <a:buSzPct val="100000"/>
                        <a:buFont typeface="Arial" charset="0"/>
                        <a:defRPr sz="2400">
                          <a:solidFill>
                            <a:schemeClr val="tx1"/>
                          </a:solidFill>
                          <a:latin typeface="Arial" charset="0"/>
                          <a:ea typeface="ヒラギノ角ゴ ProN W3" charset="0"/>
                          <a:cs typeface="ヒラギノ角ゴ ProN W3" charset="0"/>
                          <a:sym typeface="Arial" charset="0"/>
                        </a:defRPr>
                      </a:lvl2pPr>
                      <a:lvl3pPr marL="1081088" indent="-228600">
                        <a:spcBef>
                          <a:spcPts val="600"/>
                        </a:spcBef>
                        <a:buClr>
                          <a:srgbClr val="000000"/>
                        </a:buClr>
                        <a:buSzPct val="100000"/>
                        <a:buFont typeface="Arial" charset="0"/>
                        <a:defRPr sz="2000">
                          <a:solidFill>
                            <a:schemeClr val="tx1"/>
                          </a:solidFill>
                          <a:latin typeface="Arial" charset="0"/>
                          <a:ea typeface="ヒラギノ角ゴ ProN W3" charset="0"/>
                          <a:cs typeface="ヒラギノ角ゴ ProN W3" charset="0"/>
                          <a:sym typeface="Arial" charset="0"/>
                        </a:defRPr>
                      </a:lvl3pPr>
                      <a:lvl4pPr marL="1538288" indent="-228600">
                        <a:spcBef>
                          <a:spcPts val="500"/>
                        </a:spcBef>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4pPr>
                      <a:lvl5pPr marL="1995488" indent="-228600">
                        <a:spcBef>
                          <a:spcPts val="500"/>
                        </a:spcBef>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5pPr>
                      <a:lvl6pPr marL="24526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6pPr>
                      <a:lvl7pPr marL="29098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7pPr>
                      <a:lvl8pPr marL="33670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8pPr>
                      <a:lvl9pPr marL="3824288" indent="-228600" fontAlgn="base">
                        <a:spcBef>
                          <a:spcPts val="500"/>
                        </a:spcBef>
                        <a:spcAft>
                          <a:spcPct val="0"/>
                        </a:spcAft>
                        <a:buClr>
                          <a:srgbClr val="000000"/>
                        </a:buClr>
                        <a:buSzPct val="100000"/>
                        <a:buFont typeface="Arial" charset="0"/>
                        <a:defRPr>
                          <a:solidFill>
                            <a:schemeClr val="tx1"/>
                          </a:solidFill>
                          <a:latin typeface="Arial" charset="0"/>
                          <a:ea typeface="ヒラギノ角ゴ ProN W3" charset="0"/>
                          <a:cs typeface="ヒラギノ角ゴ ProN W3" charset="0"/>
                          <a:sym typeface="Arial" charset="0"/>
                        </a:defRPr>
                      </a:lvl9pPr>
                    </a:lstStyle>
                    <a:p>
                      <a:pPr marL="612775" marR="0" lvl="0" indent="-458788" algn="l" defTabSz="914400" rtl="0" eaLnBrk="1" fontAlgn="base" latinLnBrk="0" hangingPunct="1">
                        <a:lnSpc>
                          <a:spcPct val="100000"/>
                        </a:lnSpc>
                        <a:spcBef>
                          <a:spcPct val="0"/>
                        </a:spcBef>
                        <a:spcAft>
                          <a:spcPct val="0"/>
                        </a:spcAft>
                        <a:buClr>
                          <a:srgbClr val="000000"/>
                        </a:buClr>
                        <a:buSzPct val="100000"/>
                        <a:buFont typeface="Arial" charset="0"/>
                        <a:buNone/>
                        <a:tabLst/>
                      </a:pPr>
                      <a:r>
                        <a:rPr kumimoji="0" lang="en-US" altLang="en-US" sz="1800" b="0" i="0" u="none" strike="noStrike" cap="none" normalizeH="0" baseline="0" dirty="0" smtClean="0">
                          <a:ln>
                            <a:noFill/>
                          </a:ln>
                          <a:solidFill>
                            <a:schemeClr val="bg1"/>
                          </a:solidFill>
                          <a:effectLst/>
                          <a:latin typeface="Arial" charset="0"/>
                          <a:ea typeface="ヒラギノ角ゴ ProN W3" charset="0"/>
                          <a:cs typeface="ヒラギノ角ゴ ProN W3" charset="0"/>
                          <a:sym typeface="Arial" charset="0"/>
                        </a:rPr>
                        <a:t>5.	Building plan upon “one future environment.”</a:t>
                      </a:r>
                    </a:p>
                  </a:txBody>
                  <a:tcPr marL="50800" marR="50800" marT="50800" marB="508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8C2638"/>
                    </a:solidFill>
                  </a:tcPr>
                </a:tc>
              </a:tr>
            </a:tbl>
          </a:graphicData>
        </a:graphic>
      </p:graphicFrame>
      <p:sp>
        <p:nvSpPr>
          <p:cNvPr id="15379" name="Rectangle 28"/>
          <p:cNvSpPr>
            <a:spLocks/>
          </p:cNvSpPr>
          <p:nvPr/>
        </p:nvSpPr>
        <p:spPr bwMode="auto">
          <a:xfrm>
            <a:off x="6908800" y="6477000"/>
            <a:ext cx="1955800" cy="190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chemeClr val="tx1"/>
                </a:solidFill>
                <a:miter lim="800000"/>
                <a:headEnd/>
                <a:tailEnd/>
              </a14:hiddenLine>
            </a:ext>
          </a:extLst>
        </p:spPr>
        <p:txBody>
          <a:bodyPr lIns="0" tIns="0" rIns="40639" bIns="0" anchor="ctr"/>
          <a:lstStyle>
            <a:lvl1pPr marL="39688" eaLnBrk="0" hangingPunct="0">
              <a:defRPr sz="1200">
                <a:solidFill>
                  <a:srgbClr val="000000"/>
                </a:solidFill>
                <a:latin typeface="Times New Roman" charset="0"/>
                <a:ea typeface="ヒラギノ明朝 ProN W3" charset="0"/>
                <a:cs typeface="ヒラギノ明朝 ProN W3" charset="0"/>
                <a:sym typeface="Times New Roman" charset="0"/>
              </a:defRPr>
            </a:lvl1pPr>
            <a:lvl2pPr marL="742950" indent="-285750" eaLnBrk="0" hangingPunct="0">
              <a:defRPr sz="1200">
                <a:solidFill>
                  <a:srgbClr val="000000"/>
                </a:solidFill>
                <a:latin typeface="Times New Roman" charset="0"/>
                <a:ea typeface="ヒラギノ明朝 ProN W3" charset="0"/>
                <a:cs typeface="ヒラギノ明朝 ProN W3" charset="0"/>
                <a:sym typeface="Times New Roman" charset="0"/>
              </a:defRPr>
            </a:lvl2pPr>
            <a:lvl3pPr marL="1143000" indent="-228600" eaLnBrk="0" hangingPunct="0">
              <a:defRPr sz="1200">
                <a:solidFill>
                  <a:srgbClr val="000000"/>
                </a:solidFill>
                <a:latin typeface="Times New Roman" charset="0"/>
                <a:ea typeface="ヒラギノ明朝 ProN W3" charset="0"/>
                <a:cs typeface="ヒラギノ明朝 ProN W3" charset="0"/>
                <a:sym typeface="Times New Roman" charset="0"/>
              </a:defRPr>
            </a:lvl3pPr>
            <a:lvl4pPr marL="1600200" indent="-228600" eaLnBrk="0" hangingPunct="0">
              <a:defRPr sz="1200">
                <a:solidFill>
                  <a:srgbClr val="000000"/>
                </a:solidFill>
                <a:latin typeface="Times New Roman" charset="0"/>
                <a:ea typeface="ヒラギノ明朝 ProN W3" charset="0"/>
                <a:cs typeface="ヒラギノ明朝 ProN W3" charset="0"/>
                <a:sym typeface="Times New Roman" charset="0"/>
              </a:defRPr>
            </a:lvl4pPr>
            <a:lvl5pPr marL="2057400" indent="-228600" eaLnBrk="0" hangingPunct="0">
              <a:defRPr sz="1200">
                <a:solidFill>
                  <a:srgbClr val="000000"/>
                </a:solidFill>
                <a:latin typeface="Times New Roman" charset="0"/>
                <a:ea typeface="ヒラギノ明朝 ProN W3" charset="0"/>
                <a:cs typeface="ヒラギノ明朝 ProN W3" charset="0"/>
                <a:sym typeface="Times New Roman" charset="0"/>
              </a:defRPr>
            </a:lvl5pPr>
            <a:lvl6pPr marL="2514600" indent="-228600" eaLnBrk="0" fontAlgn="base" hangingPunct="0">
              <a:spcBef>
                <a:spcPct val="0"/>
              </a:spcBef>
              <a:spcAft>
                <a:spcPct val="0"/>
              </a:spcAft>
              <a:defRPr sz="1200">
                <a:solidFill>
                  <a:srgbClr val="000000"/>
                </a:solidFill>
                <a:latin typeface="Times New Roman" charset="0"/>
                <a:ea typeface="ヒラギノ明朝 ProN W3" charset="0"/>
                <a:cs typeface="ヒラギノ明朝 ProN W3" charset="0"/>
                <a:sym typeface="Times New Roman" charset="0"/>
              </a:defRPr>
            </a:lvl6pPr>
            <a:lvl7pPr marL="2971800" indent="-228600" eaLnBrk="0" fontAlgn="base" hangingPunct="0">
              <a:spcBef>
                <a:spcPct val="0"/>
              </a:spcBef>
              <a:spcAft>
                <a:spcPct val="0"/>
              </a:spcAft>
              <a:defRPr sz="1200">
                <a:solidFill>
                  <a:srgbClr val="000000"/>
                </a:solidFill>
                <a:latin typeface="Times New Roman" charset="0"/>
                <a:ea typeface="ヒラギノ明朝 ProN W3" charset="0"/>
                <a:cs typeface="ヒラギノ明朝 ProN W3" charset="0"/>
                <a:sym typeface="Times New Roman" charset="0"/>
              </a:defRPr>
            </a:lvl7pPr>
            <a:lvl8pPr marL="3429000" indent="-228600" eaLnBrk="0" fontAlgn="base" hangingPunct="0">
              <a:spcBef>
                <a:spcPct val="0"/>
              </a:spcBef>
              <a:spcAft>
                <a:spcPct val="0"/>
              </a:spcAft>
              <a:defRPr sz="1200">
                <a:solidFill>
                  <a:srgbClr val="000000"/>
                </a:solidFill>
                <a:latin typeface="Times New Roman" charset="0"/>
                <a:ea typeface="ヒラギノ明朝 ProN W3" charset="0"/>
                <a:cs typeface="ヒラギノ明朝 ProN W3" charset="0"/>
                <a:sym typeface="Times New Roman" charset="0"/>
              </a:defRPr>
            </a:lvl8pPr>
            <a:lvl9pPr marL="3886200" indent="-228600" eaLnBrk="0" fontAlgn="base" hangingPunct="0">
              <a:spcBef>
                <a:spcPct val="0"/>
              </a:spcBef>
              <a:spcAft>
                <a:spcPct val="0"/>
              </a:spcAft>
              <a:defRPr sz="1200">
                <a:solidFill>
                  <a:srgbClr val="000000"/>
                </a:solidFill>
                <a:latin typeface="Times New Roman" charset="0"/>
                <a:ea typeface="ヒラギノ明朝 ProN W3" charset="0"/>
                <a:cs typeface="ヒラギノ明朝 ProN W3" charset="0"/>
                <a:sym typeface="Times New Roman" charset="0"/>
              </a:defRPr>
            </a:lvl9pPr>
          </a:lstStyle>
          <a:p>
            <a:pPr algn="r" eaLnBrk="1" hangingPunct="1"/>
            <a:r>
              <a:rPr lang="en-US" altLang="en-US">
                <a:solidFill>
                  <a:srgbClr val="6D6D6D"/>
                </a:solidFill>
                <a:latin typeface="Lucida Grande" charset="0"/>
                <a:ea typeface="Lucida Grande" charset="0"/>
                <a:cs typeface="Lucida Grande" charset="0"/>
                <a:sym typeface="Lucida Grande" charset="0"/>
              </a:rPr>
              <a:t>5</a:t>
            </a:r>
          </a:p>
        </p:txBody>
      </p:sp>
      <p:sp>
        <p:nvSpPr>
          <p:cNvPr id="15380" name="Rectangle 29"/>
          <p:cNvSpPr>
            <a:spLocks noGrp="1" noChangeArrowheads="1"/>
          </p:cNvSpPr>
          <p:nvPr>
            <p:ph type="title"/>
          </p:nvPr>
        </p:nvSpPr>
        <p:spPr>
          <a:xfrm>
            <a:off x="836023" y="0"/>
            <a:ext cx="8155577" cy="1143000"/>
          </a:xfrm>
        </p:spPr>
        <p:txBody>
          <a:bodyPr rIns="81279">
            <a:normAutofit/>
          </a:bodyPr>
          <a:lstStyle/>
          <a:p>
            <a:pPr eaLnBrk="1" hangingPunct="1"/>
            <a:r>
              <a:rPr lang="en-US" altLang="en-US" sz="3200" b="1" dirty="0" smtClean="0">
                <a:solidFill>
                  <a:srgbClr val="800000"/>
                </a:solidFill>
                <a:latin typeface="Arial Black"/>
                <a:cs typeface="Arial Black"/>
              </a:rPr>
              <a:t/>
            </a:r>
            <a:br>
              <a:rPr lang="en-US" altLang="en-US" sz="3200" b="1" dirty="0" smtClean="0">
                <a:solidFill>
                  <a:srgbClr val="800000"/>
                </a:solidFill>
                <a:latin typeface="Arial Black"/>
                <a:cs typeface="Arial Black"/>
              </a:rPr>
            </a:br>
            <a:r>
              <a:rPr lang="en-US" altLang="en-US" sz="3200" b="1" dirty="0" smtClean="0">
                <a:solidFill>
                  <a:srgbClr val="800000"/>
                </a:solidFill>
                <a:latin typeface="Arial Black"/>
                <a:cs typeface="Arial Black"/>
              </a:rPr>
              <a:t>Biggest Planning Mistakes</a:t>
            </a:r>
          </a:p>
        </p:txBody>
      </p:sp>
    </p:spTree>
    <p:extLst>
      <p:ext uri="{BB962C8B-B14F-4D97-AF65-F5344CB8AC3E}">
        <p14:creationId xmlns:p14="http://schemas.microsoft.com/office/powerpoint/2010/main" xmlns="" val="79533258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itle 2"/>
          <p:cNvSpPr>
            <a:spLocks noGrp="1"/>
          </p:cNvSpPr>
          <p:nvPr>
            <p:ph type="title"/>
          </p:nvPr>
        </p:nvSpPr>
        <p:spPr/>
        <p:txBody>
          <a:bodyPr>
            <a:normAutofit/>
          </a:bodyPr>
          <a:lstStyle/>
          <a:p>
            <a:pPr eaLnBrk="1" hangingPunct="1"/>
            <a:r>
              <a:rPr lang="en-US" sz="3200" b="1" dirty="0" smtClean="0">
                <a:cs typeface="Arial Black"/>
              </a:rPr>
              <a:t>Strategic Planning Defined</a:t>
            </a:r>
            <a:endParaRPr lang="en-US" sz="3200" b="1" dirty="0" smtClean="0">
              <a:cs typeface="Arial Black"/>
            </a:endParaRPr>
          </a:p>
        </p:txBody>
      </p:sp>
      <p:sp>
        <p:nvSpPr>
          <p:cNvPr id="2" name="Content Placeholder 1"/>
          <p:cNvSpPr>
            <a:spLocks noGrp="1"/>
          </p:cNvSpPr>
          <p:nvPr>
            <p:ph idx="1"/>
          </p:nvPr>
        </p:nvSpPr>
        <p:spPr/>
        <p:txBody>
          <a:bodyPr rtlCol="0">
            <a:normAutofit fontScale="85000" lnSpcReduction="20000"/>
          </a:bodyPr>
          <a:lstStyle/>
          <a:p>
            <a:pPr marL="365760" indent="-256032" eaLnBrk="1" fontAlgn="auto" hangingPunct="1">
              <a:spcAft>
                <a:spcPts val="0"/>
              </a:spcAft>
              <a:buFont typeface="Arial" pitchFamily="34" charset="0"/>
              <a:buChar char="•"/>
              <a:defRPr/>
            </a:pPr>
            <a:r>
              <a:rPr lang="en-US" sz="2800" dirty="0" smtClean="0"/>
              <a:t>Root word is Greek verb </a:t>
            </a:r>
            <a:r>
              <a:rPr lang="en-US" sz="2800" i="1" dirty="0" err="1" smtClean="0"/>
              <a:t>stratego</a:t>
            </a:r>
            <a:r>
              <a:rPr lang="en-US" sz="2800" dirty="0" smtClean="0"/>
              <a:t> meaning “to plan the destruction of one’s enemies” </a:t>
            </a:r>
            <a:r>
              <a:rPr lang="en-US" sz="2800" i="1" dirty="0" smtClean="0"/>
              <a:t>(best to overlook this</a:t>
            </a:r>
            <a:r>
              <a:rPr lang="en-US" sz="2800" i="1" dirty="0" smtClean="0"/>
              <a:t>)</a:t>
            </a:r>
            <a:endParaRPr lang="en-US" sz="2800" dirty="0" smtClean="0"/>
          </a:p>
          <a:p>
            <a:pPr marL="365760" indent="-256032">
              <a:buFont typeface="Arial" pitchFamily="34" charset="0"/>
              <a:buChar char="•"/>
              <a:defRPr/>
            </a:pPr>
            <a:r>
              <a:rPr lang="en-US" sz="2800" dirty="0" smtClean="0"/>
              <a:t>A </a:t>
            </a:r>
            <a:r>
              <a:rPr lang="en-US" sz="2800" u="sng" dirty="0" smtClean="0"/>
              <a:t>strategy </a:t>
            </a:r>
            <a:r>
              <a:rPr lang="en-US" sz="2800" dirty="0" smtClean="0"/>
              <a:t>is a plan for getting from a point in the present to some point in the future in the face of uncertainty and </a:t>
            </a:r>
            <a:r>
              <a:rPr lang="en-US" sz="2800" dirty="0" smtClean="0"/>
              <a:t>resistance</a:t>
            </a:r>
            <a:endParaRPr lang="en-US" sz="2800" dirty="0" smtClean="0"/>
          </a:p>
          <a:p>
            <a:pPr marL="365760" indent="-256032" eaLnBrk="1" fontAlgn="auto" hangingPunct="1">
              <a:spcAft>
                <a:spcPts val="0"/>
              </a:spcAft>
              <a:buFont typeface="Arial" pitchFamily="34" charset="0"/>
              <a:buChar char="•"/>
              <a:defRPr/>
            </a:pPr>
            <a:r>
              <a:rPr lang="en-US" sz="2800" u="sng" dirty="0" smtClean="0"/>
              <a:t>Strategic planning </a:t>
            </a:r>
            <a:r>
              <a:rPr lang="en-US" sz="2800" dirty="0" smtClean="0"/>
              <a:t>is the process for assessing a changing environment to create a vision of the future, determining how the organization</a:t>
            </a:r>
            <a:r>
              <a:rPr lang="en-US" sz="2800" i="1" dirty="0" smtClean="0"/>
              <a:t> </a:t>
            </a:r>
            <a:r>
              <a:rPr lang="en-US" sz="2800" dirty="0" smtClean="0"/>
              <a:t>fits into the anticipated environment based on its mission and knowledge of its strengths, weaknesses, opportunities, and threats-and then setting in motion a plan of action to position the organization accordingly.</a:t>
            </a:r>
          </a:p>
          <a:p>
            <a:pPr marL="365760" indent="-256032" eaLnBrk="1" fontAlgn="auto" hangingPunct="1">
              <a:spcAft>
                <a:spcPts val="0"/>
              </a:spcAft>
              <a:buFont typeface="Wingdings 3"/>
              <a:buChar char=""/>
              <a:defRPr/>
            </a:pPr>
            <a:endParaRPr lang="en-US" dirty="0"/>
          </a:p>
        </p:txBody>
      </p:sp>
    </p:spTree>
    <p:extLst>
      <p:ext uri="{BB962C8B-B14F-4D97-AF65-F5344CB8AC3E}">
        <p14:creationId xmlns:p14="http://schemas.microsoft.com/office/powerpoint/2010/main" xmlns="" val="2849099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p:txBody>
          <a:bodyPr lIns="38100" tIns="38100" rIns="3175" bIns="38100">
            <a:normAutofit/>
          </a:bodyPr>
          <a:lstStyle/>
          <a:p>
            <a:pPr marL="15875" eaLnBrk="1" hangingPunct="1"/>
            <a:r>
              <a:rPr lang="en-US" altLang="en-US" sz="3200" b="1" dirty="0" smtClean="0">
                <a:cs typeface="Arial Black"/>
              </a:rPr>
              <a:t>Planning Definitions</a:t>
            </a:r>
            <a:endParaRPr lang="en-US" altLang="en-US" sz="3200" b="1" dirty="0" smtClean="0">
              <a:cs typeface="Arial Black"/>
            </a:endParaRPr>
          </a:p>
        </p:txBody>
      </p:sp>
      <p:sp>
        <p:nvSpPr>
          <p:cNvPr id="2" name="Rectangle 3"/>
          <p:cNvSpPr>
            <a:spLocks noGrp="1" noChangeArrowheads="1"/>
          </p:cNvSpPr>
          <p:nvPr>
            <p:ph type="body" idx="1"/>
          </p:nvPr>
        </p:nvSpPr>
        <p:spPr/>
        <p:txBody>
          <a:bodyPr lIns="38100" tIns="38100" rIns="3175" bIns="38100">
            <a:normAutofit/>
          </a:bodyPr>
          <a:lstStyle/>
          <a:p>
            <a:pPr>
              <a:lnSpc>
                <a:spcPct val="80000"/>
              </a:lnSpc>
            </a:pPr>
            <a:r>
              <a:rPr lang="en-US" b="1" dirty="0" smtClean="0"/>
              <a:t>Strategy</a:t>
            </a:r>
            <a:r>
              <a:rPr lang="en-US" dirty="0" smtClean="0"/>
              <a:t>: </a:t>
            </a:r>
            <a:r>
              <a:rPr lang="en-US" dirty="0" smtClean="0"/>
              <a:t>Specifies </a:t>
            </a:r>
            <a:r>
              <a:rPr lang="en-US" dirty="0" smtClean="0"/>
              <a:t>how to achieve the vision-major focus </a:t>
            </a:r>
            <a:r>
              <a:rPr lang="en-US" dirty="0" smtClean="0"/>
              <a:t>areas</a:t>
            </a:r>
            <a:endParaRPr lang="en-US" dirty="0" smtClean="0"/>
          </a:p>
          <a:p>
            <a:pPr>
              <a:lnSpc>
                <a:spcPct val="80000"/>
              </a:lnSpc>
            </a:pPr>
            <a:r>
              <a:rPr lang="en-US" altLang="en-US" b="1" dirty="0" smtClean="0"/>
              <a:t>Goal</a:t>
            </a:r>
            <a:r>
              <a:rPr lang="en-US" altLang="en-US" dirty="0" smtClean="0"/>
              <a:t>: </a:t>
            </a:r>
            <a:r>
              <a:rPr lang="en-US" dirty="0" smtClean="0"/>
              <a:t>The major imperatives for achieving the vision and strategy</a:t>
            </a:r>
          </a:p>
          <a:p>
            <a:pPr marL="358775" eaLnBrk="1" hangingPunct="1"/>
            <a:r>
              <a:rPr lang="en-US" altLang="en-US" b="1" dirty="0" smtClean="0"/>
              <a:t>Objective</a:t>
            </a:r>
            <a:r>
              <a:rPr lang="en-US" altLang="en-US" dirty="0" smtClean="0"/>
              <a:t>: </a:t>
            </a:r>
            <a:r>
              <a:rPr lang="en-US" altLang="en-US" dirty="0"/>
              <a:t>O</a:t>
            </a:r>
            <a:r>
              <a:rPr lang="en-US" altLang="en-US" dirty="0" smtClean="0"/>
              <a:t>rganizational directed effort, capable of being measured</a:t>
            </a:r>
          </a:p>
        </p:txBody>
      </p:sp>
    </p:spTree>
    <p:extLst>
      <p:ext uri="{BB962C8B-B14F-4D97-AF65-F5344CB8AC3E}">
        <p14:creationId xmlns:p14="http://schemas.microsoft.com/office/powerpoint/2010/main" xmlns="" val="120948357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ou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ou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ou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457200" y="244475"/>
            <a:ext cx="8229600" cy="1203325"/>
          </a:xfrm>
        </p:spPr>
        <p:txBody>
          <a:bodyPr lIns="38100" tIns="38100" rIns="3175" bIns="38100">
            <a:normAutofit/>
          </a:bodyPr>
          <a:lstStyle/>
          <a:p>
            <a:pPr marL="15875" eaLnBrk="1" hangingPunct="1"/>
            <a:r>
              <a:rPr lang="en-US" altLang="en-US" sz="3200" b="1" dirty="0" smtClean="0">
                <a:latin typeface="Arial Black"/>
                <a:cs typeface="Arial Black"/>
              </a:rPr>
              <a:t/>
            </a:r>
            <a:br>
              <a:rPr lang="en-US" altLang="en-US" sz="3200" b="1" dirty="0" smtClean="0">
                <a:latin typeface="Arial Black"/>
                <a:cs typeface="Arial Black"/>
              </a:rPr>
            </a:br>
            <a:r>
              <a:rPr lang="en-US" altLang="en-US" sz="3200" b="1" dirty="0" smtClean="0">
                <a:cs typeface="Arial Black"/>
              </a:rPr>
              <a:t>Planning Definitions</a:t>
            </a:r>
            <a:endParaRPr lang="en-US" altLang="en-US" sz="3200" b="1" dirty="0" smtClean="0">
              <a:cs typeface="Arial Black"/>
            </a:endParaRPr>
          </a:p>
        </p:txBody>
      </p:sp>
      <p:sp>
        <p:nvSpPr>
          <p:cNvPr id="2" name="Rectangle 3"/>
          <p:cNvSpPr>
            <a:spLocks noGrp="1" noChangeArrowheads="1"/>
          </p:cNvSpPr>
          <p:nvPr>
            <p:ph type="body" idx="1"/>
          </p:nvPr>
        </p:nvSpPr>
        <p:spPr>
          <a:xfrm>
            <a:off x="685800" y="1447800"/>
            <a:ext cx="7004050" cy="5410200"/>
          </a:xfrm>
        </p:spPr>
        <p:txBody>
          <a:bodyPr lIns="38100" tIns="38100" rIns="3175" bIns="38100"/>
          <a:lstStyle/>
          <a:p>
            <a:pPr marL="358775"/>
            <a:r>
              <a:rPr lang="en-US" altLang="en-US" b="1" dirty="0"/>
              <a:t>Implementation </a:t>
            </a:r>
            <a:r>
              <a:rPr lang="en-US" altLang="en-US" b="1" dirty="0" smtClean="0"/>
              <a:t>Plan: </a:t>
            </a:r>
            <a:r>
              <a:rPr lang="en-US" altLang="en-US" dirty="0" smtClean="0"/>
              <a:t>How </a:t>
            </a:r>
            <a:r>
              <a:rPr lang="en-US" altLang="en-US" dirty="0"/>
              <a:t>resources are allocated to achieve objectives, logic of resource deployment, </a:t>
            </a:r>
            <a:r>
              <a:rPr lang="en-US" altLang="en-US" dirty="0" smtClean="0"/>
              <a:t>and capability of </a:t>
            </a:r>
            <a:r>
              <a:rPr lang="en-US" altLang="en-US" dirty="0"/>
              <a:t>being </a:t>
            </a:r>
            <a:r>
              <a:rPr lang="en-US" altLang="en-US" dirty="0" smtClean="0"/>
              <a:t>implemented</a:t>
            </a:r>
            <a:endParaRPr lang="en-US" altLang="en-US" b="1" dirty="0" smtClean="0"/>
          </a:p>
          <a:p>
            <a:pPr marL="358775" eaLnBrk="1" hangingPunct="1"/>
            <a:r>
              <a:rPr lang="en-US" altLang="en-US" b="1" dirty="0" smtClean="0"/>
              <a:t>Tactic</a:t>
            </a:r>
            <a:r>
              <a:rPr lang="en-US" altLang="en-US" dirty="0" smtClean="0"/>
              <a:t>:</a:t>
            </a:r>
            <a:r>
              <a:rPr lang="en-US" altLang="en-US" dirty="0" smtClean="0"/>
              <a:t> Specific </a:t>
            </a:r>
            <a:r>
              <a:rPr lang="en-US" altLang="en-US" dirty="0" smtClean="0"/>
              <a:t>actions necessary to realize </a:t>
            </a:r>
            <a:r>
              <a:rPr lang="en-US" altLang="en-US" dirty="0" smtClean="0"/>
              <a:t>strategies—who</a:t>
            </a:r>
            <a:r>
              <a:rPr lang="en-US" altLang="en-US" dirty="0" smtClean="0"/>
              <a:t>, what when, how, how much. </a:t>
            </a:r>
            <a:r>
              <a:rPr lang="en-US" altLang="en-US" dirty="0" smtClean="0"/>
              <a:t>Where </a:t>
            </a:r>
            <a:r>
              <a:rPr lang="en-US" altLang="en-US" dirty="0" smtClean="0"/>
              <a:t>management spends 85% if </a:t>
            </a:r>
            <a:r>
              <a:rPr lang="en-US" altLang="en-US" dirty="0" smtClean="0"/>
              <a:t>their time</a:t>
            </a:r>
            <a:endParaRPr lang="en-US" altLang="en-US" dirty="0" smtClean="0"/>
          </a:p>
        </p:txBody>
      </p:sp>
    </p:spTree>
    <p:extLst>
      <p:ext uri="{BB962C8B-B14F-4D97-AF65-F5344CB8AC3E}">
        <p14:creationId xmlns:p14="http://schemas.microsoft.com/office/powerpoint/2010/main" xmlns="" val="160124600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457200" y="244475"/>
            <a:ext cx="8229600" cy="1203325"/>
          </a:xfrm>
        </p:spPr>
        <p:txBody>
          <a:bodyPr lIns="38100" tIns="38100" rIns="3175" bIns="38100">
            <a:normAutofit/>
          </a:bodyPr>
          <a:lstStyle/>
          <a:p>
            <a:pPr marL="15875" eaLnBrk="1" hangingPunct="1"/>
            <a:r>
              <a:rPr lang="en-US" altLang="en-US" sz="3200" b="1" dirty="0" smtClean="0">
                <a:cs typeface="Arial Black"/>
              </a:rPr>
              <a:t>Planning Definitions</a:t>
            </a:r>
            <a:endParaRPr lang="en-US" altLang="en-US" sz="3200" b="1" dirty="0" smtClean="0">
              <a:cs typeface="Arial Black"/>
            </a:endParaRPr>
          </a:p>
        </p:txBody>
      </p:sp>
      <p:sp>
        <p:nvSpPr>
          <p:cNvPr id="2" name="Rectangle 3"/>
          <p:cNvSpPr>
            <a:spLocks noGrp="1" noChangeArrowheads="1"/>
          </p:cNvSpPr>
          <p:nvPr>
            <p:ph type="body" idx="1"/>
          </p:nvPr>
        </p:nvSpPr>
        <p:spPr>
          <a:xfrm>
            <a:off x="609599" y="1447800"/>
            <a:ext cx="7798861" cy="4532103"/>
          </a:xfrm>
        </p:spPr>
        <p:txBody>
          <a:bodyPr lIns="38100" tIns="38100" rIns="3175" bIns="38100">
            <a:normAutofit fontScale="92500"/>
          </a:bodyPr>
          <a:lstStyle/>
          <a:p>
            <a:pPr marL="358775"/>
            <a:r>
              <a:rPr lang="en-US" altLang="en-US" sz="2800" b="1" dirty="0" smtClean="0"/>
              <a:t>Mission</a:t>
            </a:r>
            <a:r>
              <a:rPr lang="en-US" altLang="en-US" sz="2800" dirty="0" smtClean="0"/>
              <a:t>:</a:t>
            </a:r>
            <a:r>
              <a:rPr lang="en-US" altLang="en-US" sz="2800" dirty="0" smtClean="0"/>
              <a:t> What </a:t>
            </a:r>
            <a:r>
              <a:rPr lang="en-US" altLang="en-US" sz="2800" dirty="0" smtClean="0"/>
              <a:t>business an organization conducts; their reason for being</a:t>
            </a:r>
          </a:p>
          <a:p>
            <a:pPr marL="358775" eaLnBrk="1" hangingPunct="1"/>
            <a:r>
              <a:rPr lang="en-US" altLang="en-US" sz="2800" b="1" dirty="0" smtClean="0"/>
              <a:t>Vision</a:t>
            </a:r>
            <a:r>
              <a:rPr lang="en-US" altLang="en-US" sz="2800" dirty="0" smtClean="0"/>
              <a:t>: </a:t>
            </a:r>
            <a:r>
              <a:rPr lang="en-US" altLang="en-US" sz="2800" dirty="0" smtClean="0"/>
              <a:t>A view of the preferred world or position of an organization; an imaginary snapshot of a desired future state</a:t>
            </a:r>
          </a:p>
          <a:p>
            <a:pPr marL="358775"/>
            <a:r>
              <a:rPr lang="en-US" sz="2800" b="1" dirty="0" smtClean="0"/>
              <a:t>Values</a:t>
            </a:r>
            <a:r>
              <a:rPr lang="en-US" sz="2800" dirty="0" smtClean="0"/>
              <a:t>: The </a:t>
            </a:r>
            <a:r>
              <a:rPr lang="en-US" sz="2800" dirty="0" smtClean="0"/>
              <a:t>basic philosophy, principles, </a:t>
            </a:r>
            <a:r>
              <a:rPr lang="en-US" sz="2800" dirty="0" smtClean="0"/>
              <a:t>and ideals </a:t>
            </a:r>
            <a:r>
              <a:rPr lang="en-US" sz="2800" i="1" dirty="0" smtClean="0"/>
              <a:t>(can </a:t>
            </a:r>
            <a:r>
              <a:rPr lang="en-US" sz="2800" i="1" dirty="0" smtClean="0"/>
              <a:t>change with the organizational culture)</a:t>
            </a:r>
          </a:p>
          <a:p>
            <a:pPr marL="358775" eaLnBrk="1" hangingPunct="1"/>
            <a:r>
              <a:rPr lang="en-US" altLang="en-US" sz="2800" b="1" dirty="0" smtClean="0"/>
              <a:t>Shared </a:t>
            </a:r>
            <a:r>
              <a:rPr lang="en-US" altLang="en-US" sz="2800" b="1" dirty="0" smtClean="0"/>
              <a:t>Values: </a:t>
            </a:r>
            <a:r>
              <a:rPr lang="en-US" altLang="en-US" sz="2800" dirty="0" smtClean="0"/>
              <a:t>Attributes of life that people in organizations consider worthy, that shape the way work is conducted</a:t>
            </a:r>
          </a:p>
        </p:txBody>
      </p:sp>
    </p:spTree>
    <p:extLst>
      <p:ext uri="{BB962C8B-B14F-4D97-AF65-F5344CB8AC3E}">
        <p14:creationId xmlns:p14="http://schemas.microsoft.com/office/powerpoint/2010/main" xmlns="" val="363856912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ox(ou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ox(out)">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ox(out)">
                                      <p:cBhvr>
                                        <p:cTn id="17" dur="500"/>
                                        <p:tgtEl>
                                          <p:spTgt spid="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ox(out)">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theme/theme1.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563</TotalTime>
  <Words>1511</Words>
  <Application>Microsoft Office PowerPoint</Application>
  <PresentationFormat>On-screen Show (4:3)</PresentationFormat>
  <Paragraphs>235</Paragraphs>
  <Slides>34</Slides>
  <Notes>13</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Health Information Management: Concepts, Principles, and Practice Fifth Edition</vt:lpstr>
      <vt:lpstr>Strategic Objectives</vt:lpstr>
      <vt:lpstr>Why Plan?</vt:lpstr>
      <vt:lpstr>Evidence Shows</vt:lpstr>
      <vt:lpstr> Biggest Planning Mistakes</vt:lpstr>
      <vt:lpstr>Strategic Planning Defined</vt:lpstr>
      <vt:lpstr>Planning Definitions</vt:lpstr>
      <vt:lpstr> Planning Definitions</vt:lpstr>
      <vt:lpstr>Planning Definitions</vt:lpstr>
      <vt:lpstr>  Learning Objectives </vt:lpstr>
      <vt:lpstr> Learning Objectives </vt:lpstr>
      <vt:lpstr>Slide 12</vt:lpstr>
      <vt:lpstr>Approaches to Planning</vt:lpstr>
      <vt:lpstr>Strategic Planning Process</vt:lpstr>
      <vt:lpstr>Skills of Strategic Managers </vt:lpstr>
      <vt:lpstr>Skills of Strategic Thinkers </vt:lpstr>
      <vt:lpstr> Strategic Planning: Phase I  </vt:lpstr>
      <vt:lpstr>Slide 18</vt:lpstr>
      <vt:lpstr>Slide 19</vt:lpstr>
      <vt:lpstr>Environmental Assessment: External</vt:lpstr>
      <vt:lpstr>Environmental Assessment: External</vt:lpstr>
      <vt:lpstr>Phase II: From Vision to Strategy</vt:lpstr>
      <vt:lpstr>Driving Force </vt:lpstr>
      <vt:lpstr>  Driving Forces</vt:lpstr>
      <vt:lpstr>Areas of Excellence (Examples)</vt:lpstr>
      <vt:lpstr>Phase III: Future Profile to Innovation</vt:lpstr>
      <vt:lpstr>Creating a Commitment to Change with Vision</vt:lpstr>
      <vt:lpstr>Strategic Profile</vt:lpstr>
      <vt:lpstr>Steps to Developing Micro Scenarios (Within the Context of the Macro Scenarios)</vt:lpstr>
      <vt:lpstr>Steps to Developing Scenarios</vt:lpstr>
      <vt:lpstr>Phase IV: Implementation</vt:lpstr>
      <vt:lpstr>Develop Implementation Action Plans</vt:lpstr>
      <vt:lpstr>The Change Program—A Systems Approach</vt:lpstr>
      <vt:lpstr>The Change Program—Keys to Managing Change</vt:lpstr>
    </vt:vector>
  </TitlesOfParts>
  <Company>AHIMA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Marketing Fax</dc:creator>
  <cp:lastModifiedBy>Ashley</cp:lastModifiedBy>
  <cp:revision>72</cp:revision>
  <dcterms:created xsi:type="dcterms:W3CDTF">2014-01-24T02:38:46Z</dcterms:created>
  <dcterms:modified xsi:type="dcterms:W3CDTF">2016-07-27T17:11:48Z</dcterms:modified>
</cp:coreProperties>
</file>