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301" r:id="rId2"/>
    <p:sldId id="309" r:id="rId3"/>
    <p:sldId id="310" r:id="rId4"/>
    <p:sldId id="311" r:id="rId5"/>
    <p:sldId id="312" r:id="rId6"/>
    <p:sldId id="313" r:id="rId7"/>
    <p:sldId id="314" r:id="rId8"/>
    <p:sldId id="315" r:id="rId9"/>
    <p:sldId id="316" r:id="rId10"/>
    <p:sldId id="317" r:id="rId11"/>
    <p:sldId id="318" r:id="rId12"/>
    <p:sldId id="319" r:id="rId13"/>
    <p:sldId id="320" r:id="rId14"/>
    <p:sldId id="321" r:id="rId15"/>
    <p:sldId id="322" r:id="rId16"/>
    <p:sldId id="323" r:id="rId17"/>
    <p:sldId id="324" r:id="rId18"/>
    <p:sldId id="325" r:id="rId19"/>
    <p:sldId id="326" r:id="rId20"/>
    <p:sldId id="327"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263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60"/>
  </p:normalViewPr>
  <p:slideViewPr>
    <p:cSldViewPr snapToGrid="0" snapToObjects="1">
      <p:cViewPr>
        <p:scale>
          <a:sx n="120" d="100"/>
          <a:sy n="120" d="100"/>
        </p:scale>
        <p:origin x="-72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20236B-04DF-48B9-8F2B-07AD1CC4A397}" type="doc">
      <dgm:prSet loTypeId="urn:microsoft.com/office/officeart/2005/8/layout/bProcess2" loCatId="process" qsTypeId="urn:microsoft.com/office/officeart/2005/8/quickstyle/simple1" qsCatId="simple" csTypeId="urn:microsoft.com/office/officeart/2005/8/colors/accent1_2" csCatId="accent1" phldr="1"/>
      <dgm:spPr/>
      <dgm:t>
        <a:bodyPr/>
        <a:lstStyle/>
        <a:p>
          <a:endParaRPr lang="en-US"/>
        </a:p>
      </dgm:t>
    </dgm:pt>
    <dgm:pt modelId="{3CD196C7-C640-4F5B-B795-CCDD65CEA7C4}">
      <dgm:prSet phldrT="[Text]"/>
      <dgm:spPr>
        <a:xfrm>
          <a:off x="2877" y="440900"/>
          <a:ext cx="1070371" cy="1070371"/>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a:solidFill>
                <a:sysClr val="window" lastClr="FFFFFF"/>
              </a:solidFill>
              <a:latin typeface="Calibri"/>
              <a:ea typeface="+mn-ea"/>
              <a:cs typeface="+mn-cs"/>
            </a:rPr>
            <a:t>What is the ethical question?</a:t>
          </a:r>
        </a:p>
      </dgm:t>
    </dgm:pt>
    <dgm:pt modelId="{35DFC1DB-AF2A-497E-BAD3-9D21FEFBD54D}" type="parTrans" cxnId="{E8FA2230-12E6-411B-80EB-00C2876BA777}">
      <dgm:prSet/>
      <dgm:spPr/>
      <dgm:t>
        <a:bodyPr/>
        <a:lstStyle/>
        <a:p>
          <a:endParaRPr lang="en-US"/>
        </a:p>
      </dgm:t>
    </dgm:pt>
    <dgm:pt modelId="{8F1BF4AD-C449-4672-A3A4-488EB3191EE7}" type="sibTrans" cxnId="{E8FA2230-12E6-411B-80EB-00C2876BA777}">
      <dgm:prSet/>
      <dgm:spPr>
        <a:xfrm rot="10800000">
          <a:off x="350748" y="1649483"/>
          <a:ext cx="374630" cy="293008"/>
        </a:xfrm>
        <a:solidFill>
          <a:srgbClr val="4F81BD">
            <a:tint val="60000"/>
            <a:hueOff val="0"/>
            <a:satOff val="0"/>
            <a:lumOff val="0"/>
            <a:alphaOff val="0"/>
          </a:srgbClr>
        </a:solidFill>
        <a:ln>
          <a:noFill/>
        </a:ln>
        <a:effectLst/>
      </dgm:spPr>
      <dgm:t>
        <a:bodyPr/>
        <a:lstStyle/>
        <a:p>
          <a:endParaRPr lang="en-US">
            <a:solidFill>
              <a:sysClr val="window" lastClr="FFFFFF"/>
            </a:solidFill>
            <a:latin typeface="Calibri"/>
            <a:ea typeface="+mn-ea"/>
            <a:cs typeface="+mn-cs"/>
          </a:endParaRPr>
        </a:p>
      </dgm:t>
    </dgm:pt>
    <dgm:pt modelId="{E2049D1A-9416-4E72-8BA0-5B8567AC11F4}">
      <dgm:prSet phldrT="[Text]"/>
      <dgm:spPr>
        <a:xfrm>
          <a:off x="181094" y="2064118"/>
          <a:ext cx="713938" cy="713938"/>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a:solidFill>
                <a:sysClr val="window" lastClr="FFFFFF"/>
              </a:solidFill>
              <a:latin typeface="Calibri"/>
              <a:ea typeface="+mn-ea"/>
              <a:cs typeface="+mn-cs"/>
            </a:rPr>
            <a:t>What are the facts?</a:t>
          </a:r>
        </a:p>
      </dgm:t>
    </dgm:pt>
    <dgm:pt modelId="{5FA93D2A-6E57-4689-8196-92821BEDC3B6}" type="parTrans" cxnId="{70832219-5391-4DB1-BA09-20AAFD5CF9F5}">
      <dgm:prSet/>
      <dgm:spPr/>
      <dgm:t>
        <a:bodyPr/>
        <a:lstStyle/>
        <a:p>
          <a:endParaRPr lang="en-US"/>
        </a:p>
      </dgm:t>
    </dgm:pt>
    <dgm:pt modelId="{D6EBFA1D-2BDE-4525-B113-45B14C9CBE70}" type="sibTrans" cxnId="{70832219-5391-4DB1-BA09-20AAFD5CF9F5}">
      <dgm:prSet/>
      <dgm:spPr>
        <a:xfrm rot="5400000">
          <a:off x="1161819" y="2274583"/>
          <a:ext cx="374630" cy="293008"/>
        </a:xfrm>
        <a:solidFill>
          <a:srgbClr val="4F81BD">
            <a:tint val="60000"/>
            <a:hueOff val="0"/>
            <a:satOff val="0"/>
            <a:lumOff val="0"/>
            <a:alphaOff val="0"/>
          </a:srgbClr>
        </a:solidFill>
        <a:ln>
          <a:noFill/>
        </a:ln>
        <a:effectLst/>
      </dgm:spPr>
      <dgm:t>
        <a:bodyPr/>
        <a:lstStyle/>
        <a:p>
          <a:endParaRPr lang="en-US">
            <a:solidFill>
              <a:sysClr val="window" lastClr="FFFFFF"/>
            </a:solidFill>
            <a:latin typeface="Calibri"/>
            <a:ea typeface="+mn-ea"/>
            <a:cs typeface="+mn-cs"/>
          </a:endParaRPr>
        </a:p>
      </dgm:t>
    </dgm:pt>
    <dgm:pt modelId="{4E4A0F75-9B05-4BE1-9BE2-649D108C0004}">
      <dgm:prSet phldrT="[Text]"/>
      <dgm:spPr>
        <a:xfrm>
          <a:off x="1786652" y="619116"/>
          <a:ext cx="713938" cy="713938"/>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a:solidFill>
                <a:sysClr val="window" lastClr="FFFFFF"/>
              </a:solidFill>
              <a:latin typeface="Calibri"/>
              <a:ea typeface="+mn-ea"/>
              <a:cs typeface="+mn-cs"/>
            </a:rPr>
            <a:t>What are the options?</a:t>
          </a:r>
        </a:p>
      </dgm:t>
    </dgm:pt>
    <dgm:pt modelId="{A7D39BE6-6DFC-43B6-8642-2FDD771C066A}" type="parTrans" cxnId="{42839722-AE49-4A42-82EA-1D6A896BE5A6}">
      <dgm:prSet/>
      <dgm:spPr/>
      <dgm:t>
        <a:bodyPr/>
        <a:lstStyle/>
        <a:p>
          <a:endParaRPr lang="en-US"/>
        </a:p>
      </dgm:t>
    </dgm:pt>
    <dgm:pt modelId="{BE63ABDC-BA57-4684-9B67-42252DE5704D}" type="sibTrans" cxnId="{42839722-AE49-4A42-82EA-1D6A896BE5A6}">
      <dgm:prSet/>
      <dgm:spPr>
        <a:xfrm rot="5400000">
          <a:off x="2767377" y="829581"/>
          <a:ext cx="374630" cy="293008"/>
        </a:xfrm>
        <a:solidFill>
          <a:srgbClr val="4F81BD">
            <a:tint val="60000"/>
            <a:hueOff val="0"/>
            <a:satOff val="0"/>
            <a:lumOff val="0"/>
            <a:alphaOff val="0"/>
          </a:srgbClr>
        </a:solidFill>
        <a:ln>
          <a:noFill/>
        </a:ln>
        <a:effectLst/>
      </dgm:spPr>
      <dgm:t>
        <a:bodyPr/>
        <a:lstStyle/>
        <a:p>
          <a:endParaRPr lang="en-US">
            <a:solidFill>
              <a:sysClr val="window" lastClr="FFFFFF"/>
            </a:solidFill>
            <a:latin typeface="Calibri"/>
            <a:ea typeface="+mn-ea"/>
            <a:cs typeface="+mn-cs"/>
          </a:endParaRPr>
        </a:p>
      </dgm:t>
    </dgm:pt>
    <dgm:pt modelId="{07E3CCF5-A0D6-4806-9EA0-BE400298AF00}">
      <dgm:prSet phldrT="[Text]"/>
      <dgm:spPr>
        <a:xfrm>
          <a:off x="3392209" y="619116"/>
          <a:ext cx="713938" cy="713938"/>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a:solidFill>
                <a:sysClr val="window" lastClr="FFFFFF"/>
              </a:solidFill>
              <a:latin typeface="Calibri"/>
              <a:ea typeface="+mn-ea"/>
              <a:cs typeface="+mn-cs"/>
            </a:rPr>
            <a:t>What is the decision (what HIM values are at stake)?</a:t>
          </a:r>
        </a:p>
      </dgm:t>
    </dgm:pt>
    <dgm:pt modelId="{FA033EF1-A83E-4A53-9D66-E24DDC2B01A8}" type="parTrans" cxnId="{2F8C75E0-94C2-4740-A7AB-8F51C32142E2}">
      <dgm:prSet/>
      <dgm:spPr/>
      <dgm:t>
        <a:bodyPr/>
        <a:lstStyle/>
        <a:p>
          <a:endParaRPr lang="en-US"/>
        </a:p>
      </dgm:t>
    </dgm:pt>
    <dgm:pt modelId="{054C98F3-1914-4133-9F59-359B126401BF}" type="sibTrans" cxnId="{2F8C75E0-94C2-4740-A7AB-8F51C32142E2}">
      <dgm:prSet/>
      <dgm:spPr>
        <a:xfrm rot="10800000">
          <a:off x="3561863" y="1560375"/>
          <a:ext cx="374630" cy="293008"/>
        </a:xfrm>
        <a:solidFill>
          <a:srgbClr val="4F81BD">
            <a:tint val="60000"/>
            <a:hueOff val="0"/>
            <a:satOff val="0"/>
            <a:lumOff val="0"/>
            <a:alphaOff val="0"/>
          </a:srgbClr>
        </a:solidFill>
        <a:ln>
          <a:noFill/>
        </a:ln>
        <a:effectLst/>
      </dgm:spPr>
      <dgm:t>
        <a:bodyPr/>
        <a:lstStyle/>
        <a:p>
          <a:endParaRPr lang="en-US">
            <a:solidFill>
              <a:sysClr val="window" lastClr="FFFFFF"/>
            </a:solidFill>
            <a:latin typeface="Calibri"/>
            <a:ea typeface="+mn-ea"/>
            <a:cs typeface="+mn-cs"/>
          </a:endParaRPr>
        </a:p>
      </dgm:t>
    </dgm:pt>
    <dgm:pt modelId="{1ADB86F4-9229-46A2-80B5-A71FEB396EBE}">
      <dgm:prSet phldrT="[Text]"/>
      <dgm:spPr>
        <a:xfrm>
          <a:off x="3392209" y="2064118"/>
          <a:ext cx="713938" cy="713938"/>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a:solidFill>
                <a:sysClr val="window" lastClr="FFFFFF"/>
              </a:solidFill>
              <a:latin typeface="Calibri"/>
              <a:ea typeface="+mn-ea"/>
              <a:cs typeface="+mn-cs"/>
            </a:rPr>
            <a:t>What justifies the choice?</a:t>
          </a:r>
        </a:p>
      </dgm:t>
    </dgm:pt>
    <dgm:pt modelId="{D01516AB-E7F3-490C-BD3E-4012A62919CA}" type="parTrans" cxnId="{914F036C-6697-45AA-83F0-473BB6AB677B}">
      <dgm:prSet/>
      <dgm:spPr/>
      <dgm:t>
        <a:bodyPr/>
        <a:lstStyle/>
        <a:p>
          <a:endParaRPr lang="en-US"/>
        </a:p>
      </dgm:t>
    </dgm:pt>
    <dgm:pt modelId="{7E2DEEB1-CB2F-4A71-9C26-9E1219015D02}" type="sibTrans" cxnId="{914F036C-6697-45AA-83F0-473BB6AB677B}">
      <dgm:prSet/>
      <dgm:spPr>
        <a:xfrm rot="5400000">
          <a:off x="4283826" y="2274583"/>
          <a:ext cx="374630" cy="293008"/>
        </a:xfrm>
        <a:solidFill>
          <a:srgbClr val="4F81BD">
            <a:tint val="60000"/>
            <a:hueOff val="0"/>
            <a:satOff val="0"/>
            <a:lumOff val="0"/>
            <a:alphaOff val="0"/>
          </a:srgbClr>
        </a:solidFill>
        <a:ln>
          <a:noFill/>
        </a:ln>
        <a:effectLst/>
      </dgm:spPr>
      <dgm:t>
        <a:bodyPr/>
        <a:lstStyle/>
        <a:p>
          <a:endParaRPr lang="en-US">
            <a:solidFill>
              <a:sysClr val="window" lastClr="FFFFFF"/>
            </a:solidFill>
            <a:latin typeface="Calibri"/>
            <a:ea typeface="+mn-ea"/>
            <a:cs typeface="+mn-cs"/>
          </a:endParaRPr>
        </a:p>
      </dgm:t>
    </dgm:pt>
    <dgm:pt modelId="{FE5D5D0B-D522-4E66-A2F1-09371C02788B}">
      <dgm:prSet phldrT="[Text]"/>
      <dgm:spPr>
        <a:xfrm>
          <a:off x="1786652" y="2064118"/>
          <a:ext cx="713938" cy="713938"/>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a:solidFill>
                <a:sysClr val="window" lastClr="FFFFFF"/>
              </a:solidFill>
              <a:latin typeface="Calibri"/>
              <a:ea typeface="+mn-ea"/>
              <a:cs typeface="+mn-cs"/>
            </a:rPr>
            <a:t>Who are the stakeholders? </a:t>
          </a:r>
        </a:p>
      </dgm:t>
    </dgm:pt>
    <dgm:pt modelId="{93ADCFE2-E936-4FFD-98FD-B637937EDAA2}" type="parTrans" cxnId="{59737C76-E115-4E90-BD65-47D10E64A489}">
      <dgm:prSet/>
      <dgm:spPr/>
      <dgm:t>
        <a:bodyPr/>
        <a:lstStyle/>
        <a:p>
          <a:endParaRPr lang="en-US"/>
        </a:p>
      </dgm:t>
    </dgm:pt>
    <dgm:pt modelId="{FF2D4229-5608-4A5A-B8DD-A57AD98E7F68}" type="sibTrans" cxnId="{59737C76-E115-4E90-BD65-47D10E64A489}">
      <dgm:prSet/>
      <dgm:spPr>
        <a:xfrm>
          <a:off x="1956306" y="1543789"/>
          <a:ext cx="374630" cy="293008"/>
        </a:xfrm>
        <a:solidFill>
          <a:srgbClr val="4F81BD">
            <a:tint val="60000"/>
            <a:hueOff val="0"/>
            <a:satOff val="0"/>
            <a:lumOff val="0"/>
            <a:alphaOff val="0"/>
          </a:srgbClr>
        </a:solidFill>
        <a:ln>
          <a:noFill/>
        </a:ln>
        <a:effectLst/>
      </dgm:spPr>
      <dgm:t>
        <a:bodyPr/>
        <a:lstStyle/>
        <a:p>
          <a:endParaRPr lang="en-US">
            <a:solidFill>
              <a:sysClr val="window" lastClr="FFFFFF"/>
            </a:solidFill>
            <a:latin typeface="Calibri"/>
            <a:ea typeface="+mn-ea"/>
            <a:cs typeface="+mn-cs"/>
          </a:endParaRPr>
        </a:p>
      </dgm:t>
    </dgm:pt>
    <dgm:pt modelId="{CFB2FFCE-B63B-4DA7-A05F-47DD602C28CD}">
      <dgm:prSet phldrT="[Text]"/>
      <dgm:spPr>
        <a:xfrm>
          <a:off x="4819550" y="1885902"/>
          <a:ext cx="1070371" cy="1070371"/>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a:solidFill>
                <a:sysClr val="window" lastClr="FFFFFF"/>
              </a:solidFill>
              <a:latin typeface="Calibri"/>
              <a:ea typeface="+mn-ea"/>
              <a:cs typeface="+mn-cs"/>
            </a:rPr>
            <a:t>What is the prevention (so  the issue is not repeated)?</a:t>
          </a:r>
        </a:p>
      </dgm:t>
    </dgm:pt>
    <dgm:pt modelId="{FBAAF722-4753-4D3A-A60F-BBFB08C6D3F2}" type="parTrans" cxnId="{DFA2991C-87B8-46AC-9E05-EC39427AF15D}">
      <dgm:prSet/>
      <dgm:spPr/>
      <dgm:t>
        <a:bodyPr/>
        <a:lstStyle/>
        <a:p>
          <a:endParaRPr lang="en-US"/>
        </a:p>
      </dgm:t>
    </dgm:pt>
    <dgm:pt modelId="{F42777BE-2ECE-4AFA-A661-5072DC9957EF}" type="sibTrans" cxnId="{DFA2991C-87B8-46AC-9E05-EC39427AF15D}">
      <dgm:prSet/>
      <dgm:spPr>
        <a:xfrm rot="20057143">
          <a:off x="2134964" y="493486"/>
          <a:ext cx="197852" cy="251800"/>
        </a:xfrm>
        <a:solidFill>
          <a:srgbClr val="4F81BD">
            <a:tint val="60000"/>
            <a:hueOff val="0"/>
            <a:satOff val="0"/>
            <a:lumOff val="0"/>
            <a:alphaOff val="0"/>
          </a:srgbClr>
        </a:solidFill>
        <a:ln>
          <a:noFill/>
        </a:ln>
        <a:effectLst/>
      </dgm:spPr>
      <dgm:t>
        <a:bodyPr/>
        <a:lstStyle/>
        <a:p>
          <a:endParaRPr lang="en-US">
            <a:solidFill>
              <a:sysClr val="window" lastClr="FFFFFF"/>
            </a:solidFill>
            <a:latin typeface="Calibri"/>
            <a:ea typeface="+mn-ea"/>
            <a:cs typeface="+mn-cs"/>
          </a:endParaRPr>
        </a:p>
      </dgm:t>
    </dgm:pt>
    <dgm:pt modelId="{F034ED0A-087E-498A-83FC-5B01B1C5C550}" type="pres">
      <dgm:prSet presAssocID="{8B20236B-04DF-48B9-8F2B-07AD1CC4A397}" presName="diagram" presStyleCnt="0">
        <dgm:presLayoutVars>
          <dgm:dir/>
          <dgm:resizeHandles/>
        </dgm:presLayoutVars>
      </dgm:prSet>
      <dgm:spPr/>
      <dgm:t>
        <a:bodyPr/>
        <a:lstStyle/>
        <a:p>
          <a:endParaRPr lang="en-US"/>
        </a:p>
      </dgm:t>
    </dgm:pt>
    <dgm:pt modelId="{82FAF7CC-70D9-4079-8ECB-1B06BDF60E2A}" type="pres">
      <dgm:prSet presAssocID="{3CD196C7-C640-4F5B-B795-CCDD65CEA7C4}" presName="firstNode" presStyleLbl="node1" presStyleIdx="0" presStyleCnt="7">
        <dgm:presLayoutVars>
          <dgm:bulletEnabled val="1"/>
        </dgm:presLayoutVars>
      </dgm:prSet>
      <dgm:spPr>
        <a:prstGeom prst="ellipse">
          <a:avLst/>
        </a:prstGeom>
      </dgm:spPr>
      <dgm:t>
        <a:bodyPr/>
        <a:lstStyle/>
        <a:p>
          <a:endParaRPr lang="en-US"/>
        </a:p>
      </dgm:t>
    </dgm:pt>
    <dgm:pt modelId="{1CE28A61-EA19-4595-A06C-A5C4BAE38693}" type="pres">
      <dgm:prSet presAssocID="{8F1BF4AD-C449-4672-A3A4-488EB3191EE7}" presName="sibTrans" presStyleLbl="sibTrans2D1" presStyleIdx="0" presStyleCnt="6"/>
      <dgm:spPr>
        <a:prstGeom prst="triangle">
          <a:avLst/>
        </a:prstGeom>
      </dgm:spPr>
      <dgm:t>
        <a:bodyPr/>
        <a:lstStyle/>
        <a:p>
          <a:endParaRPr lang="en-US"/>
        </a:p>
      </dgm:t>
    </dgm:pt>
    <dgm:pt modelId="{CEE8B067-7723-4C98-AD68-81DB109072DE}" type="pres">
      <dgm:prSet presAssocID="{E2049D1A-9416-4E72-8BA0-5B8567AC11F4}" presName="middleNode" presStyleCnt="0"/>
      <dgm:spPr/>
    </dgm:pt>
    <dgm:pt modelId="{5F90E711-D79B-4475-B8B9-A5D86157386D}" type="pres">
      <dgm:prSet presAssocID="{E2049D1A-9416-4E72-8BA0-5B8567AC11F4}" presName="padding" presStyleLbl="node1" presStyleIdx="0" presStyleCnt="7"/>
      <dgm:spPr/>
    </dgm:pt>
    <dgm:pt modelId="{602412D1-EC2A-498B-B0C9-69F7C077DF27}" type="pres">
      <dgm:prSet presAssocID="{E2049D1A-9416-4E72-8BA0-5B8567AC11F4}" presName="shape" presStyleLbl="node1" presStyleIdx="1" presStyleCnt="7">
        <dgm:presLayoutVars>
          <dgm:bulletEnabled val="1"/>
        </dgm:presLayoutVars>
      </dgm:prSet>
      <dgm:spPr>
        <a:prstGeom prst="ellipse">
          <a:avLst/>
        </a:prstGeom>
      </dgm:spPr>
      <dgm:t>
        <a:bodyPr/>
        <a:lstStyle/>
        <a:p>
          <a:endParaRPr lang="en-US"/>
        </a:p>
      </dgm:t>
    </dgm:pt>
    <dgm:pt modelId="{696519FE-58D4-487B-AAEA-1303F48A3EBF}" type="pres">
      <dgm:prSet presAssocID="{D6EBFA1D-2BDE-4525-B113-45B14C9CBE70}" presName="sibTrans" presStyleLbl="sibTrans2D1" presStyleIdx="1" presStyleCnt="6"/>
      <dgm:spPr>
        <a:prstGeom prst="triangle">
          <a:avLst/>
        </a:prstGeom>
      </dgm:spPr>
      <dgm:t>
        <a:bodyPr/>
        <a:lstStyle/>
        <a:p>
          <a:endParaRPr lang="en-US"/>
        </a:p>
      </dgm:t>
    </dgm:pt>
    <dgm:pt modelId="{A34B9BD5-2AFD-4D0D-8F26-E39B9AF5C37D}" type="pres">
      <dgm:prSet presAssocID="{FE5D5D0B-D522-4E66-A2F1-09371C02788B}" presName="middleNode" presStyleCnt="0"/>
      <dgm:spPr/>
    </dgm:pt>
    <dgm:pt modelId="{6E877A23-CF75-40AA-A8A8-C7E4BB067E8F}" type="pres">
      <dgm:prSet presAssocID="{FE5D5D0B-D522-4E66-A2F1-09371C02788B}" presName="padding" presStyleLbl="node1" presStyleIdx="1" presStyleCnt="7"/>
      <dgm:spPr/>
    </dgm:pt>
    <dgm:pt modelId="{1CD30093-6D77-45EC-BBA5-C40B83E1F37A}" type="pres">
      <dgm:prSet presAssocID="{FE5D5D0B-D522-4E66-A2F1-09371C02788B}" presName="shape" presStyleLbl="node1" presStyleIdx="2" presStyleCnt="7">
        <dgm:presLayoutVars>
          <dgm:bulletEnabled val="1"/>
        </dgm:presLayoutVars>
      </dgm:prSet>
      <dgm:spPr>
        <a:prstGeom prst="ellipse">
          <a:avLst/>
        </a:prstGeom>
      </dgm:spPr>
      <dgm:t>
        <a:bodyPr/>
        <a:lstStyle/>
        <a:p>
          <a:endParaRPr lang="en-US"/>
        </a:p>
      </dgm:t>
    </dgm:pt>
    <dgm:pt modelId="{3D006628-60ED-41D5-84AC-23DB38A1E9FE}" type="pres">
      <dgm:prSet presAssocID="{FF2D4229-5608-4A5A-B8DD-A57AD98E7F68}" presName="sibTrans" presStyleLbl="sibTrans2D1" presStyleIdx="2" presStyleCnt="6"/>
      <dgm:spPr>
        <a:prstGeom prst="triangle">
          <a:avLst/>
        </a:prstGeom>
      </dgm:spPr>
      <dgm:t>
        <a:bodyPr/>
        <a:lstStyle/>
        <a:p>
          <a:endParaRPr lang="en-US"/>
        </a:p>
      </dgm:t>
    </dgm:pt>
    <dgm:pt modelId="{21179EFA-7636-4CCB-8174-D84306FB9A52}" type="pres">
      <dgm:prSet presAssocID="{4E4A0F75-9B05-4BE1-9BE2-649D108C0004}" presName="middleNode" presStyleCnt="0"/>
      <dgm:spPr/>
    </dgm:pt>
    <dgm:pt modelId="{FE25B9C8-C691-445F-85EE-63DD9EA55CCE}" type="pres">
      <dgm:prSet presAssocID="{4E4A0F75-9B05-4BE1-9BE2-649D108C0004}" presName="padding" presStyleLbl="node1" presStyleIdx="2" presStyleCnt="7"/>
      <dgm:spPr/>
    </dgm:pt>
    <dgm:pt modelId="{E8CC9A8C-7661-465B-90A0-E6E423228B4A}" type="pres">
      <dgm:prSet presAssocID="{4E4A0F75-9B05-4BE1-9BE2-649D108C0004}" presName="shape" presStyleLbl="node1" presStyleIdx="3" presStyleCnt="7">
        <dgm:presLayoutVars>
          <dgm:bulletEnabled val="1"/>
        </dgm:presLayoutVars>
      </dgm:prSet>
      <dgm:spPr>
        <a:prstGeom prst="ellipse">
          <a:avLst/>
        </a:prstGeom>
      </dgm:spPr>
      <dgm:t>
        <a:bodyPr/>
        <a:lstStyle/>
        <a:p>
          <a:endParaRPr lang="en-US"/>
        </a:p>
      </dgm:t>
    </dgm:pt>
    <dgm:pt modelId="{BC4112A5-888A-4C08-A9C5-45BEE9EBBE3F}" type="pres">
      <dgm:prSet presAssocID="{BE63ABDC-BA57-4684-9B67-42252DE5704D}" presName="sibTrans" presStyleLbl="sibTrans2D1" presStyleIdx="3" presStyleCnt="6"/>
      <dgm:spPr>
        <a:prstGeom prst="triangle">
          <a:avLst/>
        </a:prstGeom>
      </dgm:spPr>
      <dgm:t>
        <a:bodyPr/>
        <a:lstStyle/>
        <a:p>
          <a:endParaRPr lang="en-US"/>
        </a:p>
      </dgm:t>
    </dgm:pt>
    <dgm:pt modelId="{A4A2316D-8A9D-4443-8548-4A5CDDF31683}" type="pres">
      <dgm:prSet presAssocID="{07E3CCF5-A0D6-4806-9EA0-BE400298AF00}" presName="middleNode" presStyleCnt="0"/>
      <dgm:spPr/>
    </dgm:pt>
    <dgm:pt modelId="{E631C804-65E0-4846-984E-E0A26C5AAEE1}" type="pres">
      <dgm:prSet presAssocID="{07E3CCF5-A0D6-4806-9EA0-BE400298AF00}" presName="padding" presStyleLbl="node1" presStyleIdx="3" presStyleCnt="7"/>
      <dgm:spPr/>
    </dgm:pt>
    <dgm:pt modelId="{AB66E1D2-C1C6-44CB-9E14-E0F2402E8DB3}" type="pres">
      <dgm:prSet presAssocID="{07E3CCF5-A0D6-4806-9EA0-BE400298AF00}" presName="shape" presStyleLbl="node1" presStyleIdx="4" presStyleCnt="7">
        <dgm:presLayoutVars>
          <dgm:bulletEnabled val="1"/>
        </dgm:presLayoutVars>
      </dgm:prSet>
      <dgm:spPr>
        <a:prstGeom prst="ellipse">
          <a:avLst/>
        </a:prstGeom>
      </dgm:spPr>
      <dgm:t>
        <a:bodyPr/>
        <a:lstStyle/>
        <a:p>
          <a:endParaRPr lang="en-US"/>
        </a:p>
      </dgm:t>
    </dgm:pt>
    <dgm:pt modelId="{F4CB589A-9301-4AA6-9613-754488CD0271}" type="pres">
      <dgm:prSet presAssocID="{054C98F3-1914-4133-9F59-359B126401BF}" presName="sibTrans" presStyleLbl="sibTrans2D1" presStyleIdx="4" presStyleCnt="6"/>
      <dgm:spPr>
        <a:prstGeom prst="triangle">
          <a:avLst/>
        </a:prstGeom>
      </dgm:spPr>
      <dgm:t>
        <a:bodyPr/>
        <a:lstStyle/>
        <a:p>
          <a:endParaRPr lang="en-US"/>
        </a:p>
      </dgm:t>
    </dgm:pt>
    <dgm:pt modelId="{78D090E2-BD3C-44B2-9526-E710195F1C56}" type="pres">
      <dgm:prSet presAssocID="{1ADB86F4-9229-46A2-80B5-A71FEB396EBE}" presName="middleNode" presStyleCnt="0"/>
      <dgm:spPr/>
    </dgm:pt>
    <dgm:pt modelId="{C3ECDA9E-637B-4968-9F8B-06DAA789EC16}" type="pres">
      <dgm:prSet presAssocID="{1ADB86F4-9229-46A2-80B5-A71FEB396EBE}" presName="padding" presStyleLbl="node1" presStyleIdx="4" presStyleCnt="7"/>
      <dgm:spPr/>
    </dgm:pt>
    <dgm:pt modelId="{673CF572-D44A-458B-86CB-8EB3EC9349DA}" type="pres">
      <dgm:prSet presAssocID="{1ADB86F4-9229-46A2-80B5-A71FEB396EBE}" presName="shape" presStyleLbl="node1" presStyleIdx="5" presStyleCnt="7">
        <dgm:presLayoutVars>
          <dgm:bulletEnabled val="1"/>
        </dgm:presLayoutVars>
      </dgm:prSet>
      <dgm:spPr>
        <a:prstGeom prst="ellipse">
          <a:avLst/>
        </a:prstGeom>
      </dgm:spPr>
      <dgm:t>
        <a:bodyPr/>
        <a:lstStyle/>
        <a:p>
          <a:endParaRPr lang="en-US"/>
        </a:p>
      </dgm:t>
    </dgm:pt>
    <dgm:pt modelId="{4488EE26-7F06-4F95-A85C-00CF44507E76}" type="pres">
      <dgm:prSet presAssocID="{7E2DEEB1-CB2F-4A71-9C26-9E1219015D02}" presName="sibTrans" presStyleLbl="sibTrans2D1" presStyleIdx="5" presStyleCnt="6"/>
      <dgm:spPr>
        <a:prstGeom prst="triangle">
          <a:avLst/>
        </a:prstGeom>
      </dgm:spPr>
      <dgm:t>
        <a:bodyPr/>
        <a:lstStyle/>
        <a:p>
          <a:endParaRPr lang="en-US"/>
        </a:p>
      </dgm:t>
    </dgm:pt>
    <dgm:pt modelId="{232F6852-F17E-4764-B654-8AF6697EABEC}" type="pres">
      <dgm:prSet presAssocID="{CFB2FFCE-B63B-4DA7-A05F-47DD602C28CD}" presName="lastNode" presStyleLbl="node1" presStyleIdx="6" presStyleCnt="7">
        <dgm:presLayoutVars>
          <dgm:bulletEnabled val="1"/>
        </dgm:presLayoutVars>
      </dgm:prSet>
      <dgm:spPr>
        <a:prstGeom prst="ellipse">
          <a:avLst/>
        </a:prstGeom>
      </dgm:spPr>
      <dgm:t>
        <a:bodyPr/>
        <a:lstStyle/>
        <a:p>
          <a:endParaRPr lang="en-US"/>
        </a:p>
      </dgm:t>
    </dgm:pt>
  </dgm:ptLst>
  <dgm:cxnLst>
    <dgm:cxn modelId="{4B75CB57-3CFC-4FC5-87C8-BDA0C9FAB50F}" type="presOf" srcId="{1ADB86F4-9229-46A2-80B5-A71FEB396EBE}" destId="{673CF572-D44A-458B-86CB-8EB3EC9349DA}" srcOrd="0" destOrd="0" presId="urn:microsoft.com/office/officeart/2005/8/layout/bProcess2"/>
    <dgm:cxn modelId="{BCD22E0A-3F42-40DC-9B86-9E4408EAFC56}" type="presOf" srcId="{FE5D5D0B-D522-4E66-A2F1-09371C02788B}" destId="{1CD30093-6D77-45EC-BBA5-C40B83E1F37A}" srcOrd="0" destOrd="0" presId="urn:microsoft.com/office/officeart/2005/8/layout/bProcess2"/>
    <dgm:cxn modelId="{42839722-AE49-4A42-82EA-1D6A896BE5A6}" srcId="{8B20236B-04DF-48B9-8F2B-07AD1CC4A397}" destId="{4E4A0F75-9B05-4BE1-9BE2-649D108C0004}" srcOrd="3" destOrd="0" parTransId="{A7D39BE6-6DFC-43B6-8642-2FDD771C066A}" sibTransId="{BE63ABDC-BA57-4684-9B67-42252DE5704D}"/>
    <dgm:cxn modelId="{181F083A-0D54-4DE0-99A9-0A43BE497208}" type="presOf" srcId="{BE63ABDC-BA57-4684-9B67-42252DE5704D}" destId="{BC4112A5-888A-4C08-A9C5-45BEE9EBBE3F}" srcOrd="0" destOrd="0" presId="urn:microsoft.com/office/officeart/2005/8/layout/bProcess2"/>
    <dgm:cxn modelId="{8D4EFB27-2AD2-4042-A67F-F6C22D609B94}" type="presOf" srcId="{054C98F3-1914-4133-9F59-359B126401BF}" destId="{F4CB589A-9301-4AA6-9613-754488CD0271}" srcOrd="0" destOrd="0" presId="urn:microsoft.com/office/officeart/2005/8/layout/bProcess2"/>
    <dgm:cxn modelId="{61727493-F6A9-4A4B-8E2E-7A23B0C00475}" type="presOf" srcId="{8F1BF4AD-C449-4672-A3A4-488EB3191EE7}" destId="{1CE28A61-EA19-4595-A06C-A5C4BAE38693}" srcOrd="0" destOrd="0" presId="urn:microsoft.com/office/officeart/2005/8/layout/bProcess2"/>
    <dgm:cxn modelId="{9D7CAB5B-552B-45BE-9B58-78B777A1D949}" type="presOf" srcId="{CFB2FFCE-B63B-4DA7-A05F-47DD602C28CD}" destId="{232F6852-F17E-4764-B654-8AF6697EABEC}" srcOrd="0" destOrd="0" presId="urn:microsoft.com/office/officeart/2005/8/layout/bProcess2"/>
    <dgm:cxn modelId="{1B050E28-C4EA-4BC0-B889-1646729DBAD5}" type="presOf" srcId="{3CD196C7-C640-4F5B-B795-CCDD65CEA7C4}" destId="{82FAF7CC-70D9-4079-8ECB-1B06BDF60E2A}" srcOrd="0" destOrd="0" presId="urn:microsoft.com/office/officeart/2005/8/layout/bProcess2"/>
    <dgm:cxn modelId="{914F036C-6697-45AA-83F0-473BB6AB677B}" srcId="{8B20236B-04DF-48B9-8F2B-07AD1CC4A397}" destId="{1ADB86F4-9229-46A2-80B5-A71FEB396EBE}" srcOrd="5" destOrd="0" parTransId="{D01516AB-E7F3-490C-BD3E-4012A62919CA}" sibTransId="{7E2DEEB1-CB2F-4A71-9C26-9E1219015D02}"/>
    <dgm:cxn modelId="{0DC24FA0-5FB7-4DE3-B86A-326F3F4073AD}" type="presOf" srcId="{4E4A0F75-9B05-4BE1-9BE2-649D108C0004}" destId="{E8CC9A8C-7661-465B-90A0-E6E423228B4A}" srcOrd="0" destOrd="0" presId="urn:microsoft.com/office/officeart/2005/8/layout/bProcess2"/>
    <dgm:cxn modelId="{59737C76-E115-4E90-BD65-47D10E64A489}" srcId="{8B20236B-04DF-48B9-8F2B-07AD1CC4A397}" destId="{FE5D5D0B-D522-4E66-A2F1-09371C02788B}" srcOrd="2" destOrd="0" parTransId="{93ADCFE2-E936-4FFD-98FD-B637937EDAA2}" sibTransId="{FF2D4229-5608-4A5A-B8DD-A57AD98E7F68}"/>
    <dgm:cxn modelId="{2F8C75E0-94C2-4740-A7AB-8F51C32142E2}" srcId="{8B20236B-04DF-48B9-8F2B-07AD1CC4A397}" destId="{07E3CCF5-A0D6-4806-9EA0-BE400298AF00}" srcOrd="4" destOrd="0" parTransId="{FA033EF1-A83E-4A53-9D66-E24DDC2B01A8}" sibTransId="{054C98F3-1914-4133-9F59-359B126401BF}"/>
    <dgm:cxn modelId="{70832219-5391-4DB1-BA09-20AAFD5CF9F5}" srcId="{8B20236B-04DF-48B9-8F2B-07AD1CC4A397}" destId="{E2049D1A-9416-4E72-8BA0-5B8567AC11F4}" srcOrd="1" destOrd="0" parTransId="{5FA93D2A-6E57-4689-8196-92821BEDC3B6}" sibTransId="{D6EBFA1D-2BDE-4525-B113-45B14C9CBE70}"/>
    <dgm:cxn modelId="{C1F12F47-1CDA-4972-8759-96B50C48F01E}" type="presOf" srcId="{8B20236B-04DF-48B9-8F2B-07AD1CC4A397}" destId="{F034ED0A-087E-498A-83FC-5B01B1C5C550}" srcOrd="0" destOrd="0" presId="urn:microsoft.com/office/officeart/2005/8/layout/bProcess2"/>
    <dgm:cxn modelId="{ED0E0EC3-E1C5-4AB2-8787-348F0980C731}" type="presOf" srcId="{E2049D1A-9416-4E72-8BA0-5B8567AC11F4}" destId="{602412D1-EC2A-498B-B0C9-69F7C077DF27}" srcOrd="0" destOrd="0" presId="urn:microsoft.com/office/officeart/2005/8/layout/bProcess2"/>
    <dgm:cxn modelId="{EF1AFC48-92E9-46C7-8A64-9287715FF1FA}" type="presOf" srcId="{FF2D4229-5608-4A5A-B8DD-A57AD98E7F68}" destId="{3D006628-60ED-41D5-84AC-23DB38A1E9FE}" srcOrd="0" destOrd="0" presId="urn:microsoft.com/office/officeart/2005/8/layout/bProcess2"/>
    <dgm:cxn modelId="{3708A5EB-5363-4B9D-B37B-F13E1C688E01}" type="presOf" srcId="{D6EBFA1D-2BDE-4525-B113-45B14C9CBE70}" destId="{696519FE-58D4-487B-AAEA-1303F48A3EBF}" srcOrd="0" destOrd="0" presId="urn:microsoft.com/office/officeart/2005/8/layout/bProcess2"/>
    <dgm:cxn modelId="{6B0F185C-C581-4D30-BE04-AC3919D15DC3}" type="presOf" srcId="{7E2DEEB1-CB2F-4A71-9C26-9E1219015D02}" destId="{4488EE26-7F06-4F95-A85C-00CF44507E76}" srcOrd="0" destOrd="0" presId="urn:microsoft.com/office/officeart/2005/8/layout/bProcess2"/>
    <dgm:cxn modelId="{5707E8F6-816F-4084-8EC9-EDE83BF6727B}" type="presOf" srcId="{07E3CCF5-A0D6-4806-9EA0-BE400298AF00}" destId="{AB66E1D2-C1C6-44CB-9E14-E0F2402E8DB3}" srcOrd="0" destOrd="0" presId="urn:microsoft.com/office/officeart/2005/8/layout/bProcess2"/>
    <dgm:cxn modelId="{E8FA2230-12E6-411B-80EB-00C2876BA777}" srcId="{8B20236B-04DF-48B9-8F2B-07AD1CC4A397}" destId="{3CD196C7-C640-4F5B-B795-CCDD65CEA7C4}" srcOrd="0" destOrd="0" parTransId="{35DFC1DB-AF2A-497E-BAD3-9D21FEFBD54D}" sibTransId="{8F1BF4AD-C449-4672-A3A4-488EB3191EE7}"/>
    <dgm:cxn modelId="{DFA2991C-87B8-46AC-9E05-EC39427AF15D}" srcId="{8B20236B-04DF-48B9-8F2B-07AD1CC4A397}" destId="{CFB2FFCE-B63B-4DA7-A05F-47DD602C28CD}" srcOrd="6" destOrd="0" parTransId="{FBAAF722-4753-4D3A-A60F-BBFB08C6D3F2}" sibTransId="{F42777BE-2ECE-4AFA-A661-5072DC9957EF}"/>
    <dgm:cxn modelId="{82A01BD1-321C-40C8-BB02-1D1D6212D064}" type="presParOf" srcId="{F034ED0A-087E-498A-83FC-5B01B1C5C550}" destId="{82FAF7CC-70D9-4079-8ECB-1B06BDF60E2A}" srcOrd="0" destOrd="0" presId="urn:microsoft.com/office/officeart/2005/8/layout/bProcess2"/>
    <dgm:cxn modelId="{63E20E2C-8F58-46F2-943F-FD3332421DEA}" type="presParOf" srcId="{F034ED0A-087E-498A-83FC-5B01B1C5C550}" destId="{1CE28A61-EA19-4595-A06C-A5C4BAE38693}" srcOrd="1" destOrd="0" presId="urn:microsoft.com/office/officeart/2005/8/layout/bProcess2"/>
    <dgm:cxn modelId="{9A62A6F2-67C5-40E7-8188-7700EF2E7FE5}" type="presParOf" srcId="{F034ED0A-087E-498A-83FC-5B01B1C5C550}" destId="{CEE8B067-7723-4C98-AD68-81DB109072DE}" srcOrd="2" destOrd="0" presId="urn:microsoft.com/office/officeart/2005/8/layout/bProcess2"/>
    <dgm:cxn modelId="{4235677A-2E9B-406D-AF99-DBA9374E3136}" type="presParOf" srcId="{CEE8B067-7723-4C98-AD68-81DB109072DE}" destId="{5F90E711-D79B-4475-B8B9-A5D86157386D}" srcOrd="0" destOrd="0" presId="urn:microsoft.com/office/officeart/2005/8/layout/bProcess2"/>
    <dgm:cxn modelId="{C3174AA1-56B5-4EE4-A3C0-491D6F9851A9}" type="presParOf" srcId="{CEE8B067-7723-4C98-AD68-81DB109072DE}" destId="{602412D1-EC2A-498B-B0C9-69F7C077DF27}" srcOrd="1" destOrd="0" presId="urn:microsoft.com/office/officeart/2005/8/layout/bProcess2"/>
    <dgm:cxn modelId="{BB94D57D-0EF9-4369-827A-7961BC069867}" type="presParOf" srcId="{F034ED0A-087E-498A-83FC-5B01B1C5C550}" destId="{696519FE-58D4-487B-AAEA-1303F48A3EBF}" srcOrd="3" destOrd="0" presId="urn:microsoft.com/office/officeart/2005/8/layout/bProcess2"/>
    <dgm:cxn modelId="{3812B295-D0DB-4F16-9DDB-EEEE488E1ECE}" type="presParOf" srcId="{F034ED0A-087E-498A-83FC-5B01B1C5C550}" destId="{A34B9BD5-2AFD-4D0D-8F26-E39B9AF5C37D}" srcOrd="4" destOrd="0" presId="urn:microsoft.com/office/officeart/2005/8/layout/bProcess2"/>
    <dgm:cxn modelId="{EAA5F8F5-E1F3-4E2F-BB79-8251D93F80EF}" type="presParOf" srcId="{A34B9BD5-2AFD-4D0D-8F26-E39B9AF5C37D}" destId="{6E877A23-CF75-40AA-A8A8-C7E4BB067E8F}" srcOrd="0" destOrd="0" presId="urn:microsoft.com/office/officeart/2005/8/layout/bProcess2"/>
    <dgm:cxn modelId="{7062D501-6E44-41B9-95B4-B7C09A17F424}" type="presParOf" srcId="{A34B9BD5-2AFD-4D0D-8F26-E39B9AF5C37D}" destId="{1CD30093-6D77-45EC-BBA5-C40B83E1F37A}" srcOrd="1" destOrd="0" presId="urn:microsoft.com/office/officeart/2005/8/layout/bProcess2"/>
    <dgm:cxn modelId="{A9FC08C7-34FB-49DC-97DA-5DC747C64D2D}" type="presParOf" srcId="{F034ED0A-087E-498A-83FC-5B01B1C5C550}" destId="{3D006628-60ED-41D5-84AC-23DB38A1E9FE}" srcOrd="5" destOrd="0" presId="urn:microsoft.com/office/officeart/2005/8/layout/bProcess2"/>
    <dgm:cxn modelId="{B77404B8-A647-491E-8D18-B3C0C9647509}" type="presParOf" srcId="{F034ED0A-087E-498A-83FC-5B01B1C5C550}" destId="{21179EFA-7636-4CCB-8174-D84306FB9A52}" srcOrd="6" destOrd="0" presId="urn:microsoft.com/office/officeart/2005/8/layout/bProcess2"/>
    <dgm:cxn modelId="{0AAC3826-86E7-4E3D-B052-BE2F4F6C7E95}" type="presParOf" srcId="{21179EFA-7636-4CCB-8174-D84306FB9A52}" destId="{FE25B9C8-C691-445F-85EE-63DD9EA55CCE}" srcOrd="0" destOrd="0" presId="urn:microsoft.com/office/officeart/2005/8/layout/bProcess2"/>
    <dgm:cxn modelId="{6F09A3CB-B49A-4F6D-837A-DC771C2B7729}" type="presParOf" srcId="{21179EFA-7636-4CCB-8174-D84306FB9A52}" destId="{E8CC9A8C-7661-465B-90A0-E6E423228B4A}" srcOrd="1" destOrd="0" presId="urn:microsoft.com/office/officeart/2005/8/layout/bProcess2"/>
    <dgm:cxn modelId="{2E4A2C84-2D1E-44C7-BE97-F4DF59E0F0F8}" type="presParOf" srcId="{F034ED0A-087E-498A-83FC-5B01B1C5C550}" destId="{BC4112A5-888A-4C08-A9C5-45BEE9EBBE3F}" srcOrd="7" destOrd="0" presId="urn:microsoft.com/office/officeart/2005/8/layout/bProcess2"/>
    <dgm:cxn modelId="{D5FDB352-B6FE-4C1C-A351-E7286B45AB8B}" type="presParOf" srcId="{F034ED0A-087E-498A-83FC-5B01B1C5C550}" destId="{A4A2316D-8A9D-4443-8548-4A5CDDF31683}" srcOrd="8" destOrd="0" presId="urn:microsoft.com/office/officeart/2005/8/layout/bProcess2"/>
    <dgm:cxn modelId="{8D60B82C-4D4F-4349-99C4-22BD05C4CC79}" type="presParOf" srcId="{A4A2316D-8A9D-4443-8548-4A5CDDF31683}" destId="{E631C804-65E0-4846-984E-E0A26C5AAEE1}" srcOrd="0" destOrd="0" presId="urn:microsoft.com/office/officeart/2005/8/layout/bProcess2"/>
    <dgm:cxn modelId="{4DDEB703-4C04-4562-90CF-8AB56D6810C5}" type="presParOf" srcId="{A4A2316D-8A9D-4443-8548-4A5CDDF31683}" destId="{AB66E1D2-C1C6-44CB-9E14-E0F2402E8DB3}" srcOrd="1" destOrd="0" presId="urn:microsoft.com/office/officeart/2005/8/layout/bProcess2"/>
    <dgm:cxn modelId="{31C9A8BF-D20A-46E0-BABF-09FAEEFE3F3E}" type="presParOf" srcId="{F034ED0A-087E-498A-83FC-5B01B1C5C550}" destId="{F4CB589A-9301-4AA6-9613-754488CD0271}" srcOrd="9" destOrd="0" presId="urn:microsoft.com/office/officeart/2005/8/layout/bProcess2"/>
    <dgm:cxn modelId="{AD7641DF-050C-4730-A15B-281F1FF184FD}" type="presParOf" srcId="{F034ED0A-087E-498A-83FC-5B01B1C5C550}" destId="{78D090E2-BD3C-44B2-9526-E710195F1C56}" srcOrd="10" destOrd="0" presId="urn:microsoft.com/office/officeart/2005/8/layout/bProcess2"/>
    <dgm:cxn modelId="{1F6D5CFD-9FEF-4DF2-A426-EFBF28F4D26B}" type="presParOf" srcId="{78D090E2-BD3C-44B2-9526-E710195F1C56}" destId="{C3ECDA9E-637B-4968-9F8B-06DAA789EC16}" srcOrd="0" destOrd="0" presId="urn:microsoft.com/office/officeart/2005/8/layout/bProcess2"/>
    <dgm:cxn modelId="{A92DD220-79FC-437A-898D-6937EF865B2A}" type="presParOf" srcId="{78D090E2-BD3C-44B2-9526-E710195F1C56}" destId="{673CF572-D44A-458B-86CB-8EB3EC9349DA}" srcOrd="1" destOrd="0" presId="urn:microsoft.com/office/officeart/2005/8/layout/bProcess2"/>
    <dgm:cxn modelId="{DA48AB2B-AD0A-43A7-862A-217AB8784BA1}" type="presParOf" srcId="{F034ED0A-087E-498A-83FC-5B01B1C5C550}" destId="{4488EE26-7F06-4F95-A85C-00CF44507E76}" srcOrd="11" destOrd="0" presId="urn:microsoft.com/office/officeart/2005/8/layout/bProcess2"/>
    <dgm:cxn modelId="{B680B444-3CD6-4719-8BF0-5F55EA1D1108}" type="presParOf" srcId="{F034ED0A-087E-498A-83FC-5B01B1C5C550}" destId="{232F6852-F17E-4764-B654-8AF6697EABEC}" srcOrd="12" destOrd="0" presId="urn:microsoft.com/office/officeart/2005/8/layout/b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20236B-04DF-48B9-8F2B-07AD1CC4A397}" type="doc">
      <dgm:prSet loTypeId="urn:microsoft.com/office/officeart/2005/8/layout/bProcess2" loCatId="process" qsTypeId="urn:microsoft.com/office/officeart/2005/8/quickstyle/simple1" qsCatId="simple" csTypeId="urn:microsoft.com/office/officeart/2005/8/colors/accent1_2" csCatId="accent1" phldr="1"/>
      <dgm:spPr/>
      <dgm:t>
        <a:bodyPr/>
        <a:lstStyle/>
        <a:p>
          <a:endParaRPr lang="en-US"/>
        </a:p>
      </dgm:t>
    </dgm:pt>
    <dgm:pt modelId="{3CD196C7-C640-4F5B-B795-CCDD65CEA7C4}">
      <dgm:prSet phldrT="[Text]"/>
      <dgm:spPr>
        <a:xfrm>
          <a:off x="2886" y="535418"/>
          <a:ext cx="1073681" cy="1073681"/>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a:solidFill>
                <a:sysClr val="window" lastClr="FFFFFF"/>
              </a:solidFill>
              <a:latin typeface="Calibri"/>
              <a:ea typeface="+mn-ea"/>
              <a:cs typeface="+mn-cs"/>
            </a:rPr>
            <a:t>Dilemma: Using the RHIA credential without passing the exam</a:t>
          </a:r>
        </a:p>
      </dgm:t>
    </dgm:pt>
    <dgm:pt modelId="{35DFC1DB-AF2A-497E-BAD3-9D21FEFBD54D}" type="parTrans" cxnId="{E8FA2230-12E6-411B-80EB-00C2876BA777}">
      <dgm:prSet/>
      <dgm:spPr/>
      <dgm:t>
        <a:bodyPr/>
        <a:lstStyle/>
        <a:p>
          <a:endParaRPr lang="en-US"/>
        </a:p>
      </dgm:t>
    </dgm:pt>
    <dgm:pt modelId="{8F1BF4AD-C449-4672-A3A4-488EB3191EE7}" type="sibTrans" cxnId="{E8FA2230-12E6-411B-80EB-00C2876BA777}">
      <dgm:prSet/>
      <dgm:spPr>
        <a:xfrm rot="10800000">
          <a:off x="351832" y="1747739"/>
          <a:ext cx="375788" cy="293915"/>
        </a:xfrm>
        <a:solidFill>
          <a:srgbClr val="4F81BD">
            <a:tint val="60000"/>
            <a:hueOff val="0"/>
            <a:satOff val="0"/>
            <a:lumOff val="0"/>
            <a:alphaOff val="0"/>
          </a:srgbClr>
        </a:solidFill>
        <a:ln>
          <a:noFill/>
        </a:ln>
        <a:effectLst/>
      </dgm:spPr>
      <dgm:t>
        <a:bodyPr/>
        <a:lstStyle/>
        <a:p>
          <a:endParaRPr lang="en-US">
            <a:solidFill>
              <a:sysClr val="window" lastClr="FFFFFF"/>
            </a:solidFill>
            <a:latin typeface="Calibri"/>
            <a:ea typeface="+mn-ea"/>
            <a:cs typeface="+mn-cs"/>
          </a:endParaRPr>
        </a:p>
      </dgm:t>
    </dgm:pt>
    <dgm:pt modelId="{E2049D1A-9416-4E72-8BA0-5B8567AC11F4}">
      <dgm:prSet phldrT="[Text]"/>
      <dgm:spPr>
        <a:xfrm>
          <a:off x="181654" y="2163657"/>
          <a:ext cx="716145" cy="716145"/>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a:solidFill>
                <a:sysClr val="window" lastClr="FFFFFF"/>
              </a:solidFill>
              <a:latin typeface="Calibri"/>
              <a:ea typeface="+mn-ea"/>
              <a:cs typeface="+mn-cs"/>
            </a:rPr>
            <a:t>Facts: Does not have RHIA and is using the credential. Co-worker knows </a:t>
          </a:r>
          <a:r>
            <a:rPr lang="en-US" dirty="0" err="1">
              <a:solidFill>
                <a:sysClr val="window" lastClr="FFFFFF"/>
              </a:solidFill>
              <a:latin typeface="Calibri"/>
              <a:ea typeface="+mn-ea"/>
              <a:cs typeface="+mn-cs"/>
            </a:rPr>
            <a:t> </a:t>
          </a:r>
          <a:endParaRPr lang="en-US" dirty="0">
            <a:solidFill>
              <a:sysClr val="window" lastClr="FFFFFF"/>
            </a:solidFill>
            <a:latin typeface="Calibri"/>
            <a:ea typeface="+mn-ea"/>
            <a:cs typeface="+mn-cs"/>
          </a:endParaRPr>
        </a:p>
      </dgm:t>
    </dgm:pt>
    <dgm:pt modelId="{5FA93D2A-6E57-4689-8196-92821BEDC3B6}" type="parTrans" cxnId="{70832219-5391-4DB1-BA09-20AAFD5CF9F5}">
      <dgm:prSet/>
      <dgm:spPr/>
      <dgm:t>
        <a:bodyPr/>
        <a:lstStyle/>
        <a:p>
          <a:endParaRPr lang="en-US"/>
        </a:p>
      </dgm:t>
    </dgm:pt>
    <dgm:pt modelId="{D6EBFA1D-2BDE-4525-B113-45B14C9CBE70}" type="sibTrans" cxnId="{70832219-5391-4DB1-BA09-20AAFD5CF9F5}">
      <dgm:prSet/>
      <dgm:spPr>
        <a:xfrm rot="5400000">
          <a:off x="1165412" y="2374772"/>
          <a:ext cx="375788" cy="293915"/>
        </a:xfrm>
        <a:solidFill>
          <a:srgbClr val="4F81BD">
            <a:tint val="60000"/>
            <a:hueOff val="0"/>
            <a:satOff val="0"/>
            <a:lumOff val="0"/>
            <a:alphaOff val="0"/>
          </a:srgbClr>
        </a:solidFill>
        <a:ln>
          <a:noFill/>
        </a:ln>
        <a:effectLst/>
      </dgm:spPr>
      <dgm:t>
        <a:bodyPr/>
        <a:lstStyle/>
        <a:p>
          <a:endParaRPr lang="en-US">
            <a:solidFill>
              <a:sysClr val="window" lastClr="FFFFFF"/>
            </a:solidFill>
            <a:latin typeface="Calibri"/>
            <a:ea typeface="+mn-ea"/>
            <a:cs typeface="+mn-cs"/>
          </a:endParaRPr>
        </a:p>
      </dgm:t>
    </dgm:pt>
    <dgm:pt modelId="{07E3CCF5-A0D6-4806-9EA0-BE400298AF00}">
      <dgm:prSet phldrT="[Text]"/>
      <dgm:spPr>
        <a:xfrm>
          <a:off x="3402699" y="714186"/>
          <a:ext cx="716145" cy="716145"/>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a:solidFill>
                <a:sysClr val="window" lastClr="FFFFFF"/>
              </a:solidFill>
              <a:latin typeface="Calibri"/>
              <a:ea typeface="+mn-ea"/>
              <a:cs typeface="+mn-cs"/>
            </a:rPr>
            <a:t>Decision Employee giving warning, told to stop using the RHIA, AHIMA notified</a:t>
          </a:r>
        </a:p>
      </dgm:t>
    </dgm:pt>
    <dgm:pt modelId="{FA033EF1-A83E-4A53-9D66-E24DDC2B01A8}" type="parTrans" cxnId="{2F8C75E0-94C2-4740-A7AB-8F51C32142E2}">
      <dgm:prSet/>
      <dgm:spPr/>
      <dgm:t>
        <a:bodyPr/>
        <a:lstStyle/>
        <a:p>
          <a:endParaRPr lang="en-US"/>
        </a:p>
      </dgm:t>
    </dgm:pt>
    <dgm:pt modelId="{054C98F3-1914-4133-9F59-359B126401BF}" type="sibTrans" cxnId="{2F8C75E0-94C2-4740-A7AB-8F51C32142E2}">
      <dgm:prSet/>
      <dgm:spPr>
        <a:xfrm rot="10800000">
          <a:off x="3572877" y="1658355"/>
          <a:ext cx="375788" cy="293915"/>
        </a:xfrm>
        <a:solidFill>
          <a:srgbClr val="4F81BD">
            <a:tint val="60000"/>
            <a:hueOff val="0"/>
            <a:satOff val="0"/>
            <a:lumOff val="0"/>
            <a:alphaOff val="0"/>
          </a:srgbClr>
        </a:solidFill>
        <a:ln>
          <a:noFill/>
        </a:ln>
        <a:effectLst/>
      </dgm:spPr>
      <dgm:t>
        <a:bodyPr/>
        <a:lstStyle/>
        <a:p>
          <a:endParaRPr lang="en-US">
            <a:solidFill>
              <a:sysClr val="window" lastClr="FFFFFF"/>
            </a:solidFill>
            <a:latin typeface="Calibri"/>
            <a:ea typeface="+mn-ea"/>
            <a:cs typeface="+mn-cs"/>
          </a:endParaRPr>
        </a:p>
      </dgm:t>
    </dgm:pt>
    <dgm:pt modelId="{FE5D5D0B-D522-4E66-A2F1-09371C02788B}">
      <dgm:prSet phldrT="[Text]"/>
      <dgm:spPr>
        <a:xfrm>
          <a:off x="1792176" y="714186"/>
          <a:ext cx="716145" cy="716145"/>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a:solidFill>
                <a:sysClr val="window" lastClr="FFFFFF"/>
              </a:solidFill>
              <a:latin typeface="Calibri"/>
              <a:ea typeface="+mn-ea"/>
              <a:cs typeface="+mn-cs"/>
            </a:rPr>
            <a:t>Options: (1) Do nothing (2) Report to AHIMA (3) Terminate  employee (4) Repremand employee</a:t>
          </a:r>
        </a:p>
      </dgm:t>
    </dgm:pt>
    <dgm:pt modelId="{93ADCFE2-E936-4FFD-98FD-B637937EDAA2}" type="parTrans" cxnId="{59737C76-E115-4E90-BD65-47D10E64A489}">
      <dgm:prSet/>
      <dgm:spPr/>
      <dgm:t>
        <a:bodyPr/>
        <a:lstStyle/>
        <a:p>
          <a:endParaRPr lang="en-US"/>
        </a:p>
      </dgm:t>
    </dgm:pt>
    <dgm:pt modelId="{FF2D4229-5608-4A5A-B8DD-A57AD98E7F68}" type="sibTrans" cxnId="{59737C76-E115-4E90-BD65-47D10E64A489}">
      <dgm:prSet/>
      <dgm:spPr>
        <a:xfrm rot="5400000">
          <a:off x="2775935" y="925302"/>
          <a:ext cx="375788" cy="293915"/>
        </a:xfrm>
        <a:solidFill>
          <a:srgbClr val="4F81BD">
            <a:tint val="60000"/>
            <a:hueOff val="0"/>
            <a:satOff val="0"/>
            <a:lumOff val="0"/>
            <a:alphaOff val="0"/>
          </a:srgbClr>
        </a:solidFill>
        <a:ln>
          <a:noFill/>
        </a:ln>
        <a:effectLst/>
      </dgm:spPr>
      <dgm:t>
        <a:bodyPr/>
        <a:lstStyle/>
        <a:p>
          <a:endParaRPr lang="en-US">
            <a:solidFill>
              <a:sysClr val="window" lastClr="FFFFFF"/>
            </a:solidFill>
            <a:latin typeface="Calibri"/>
            <a:ea typeface="+mn-ea"/>
            <a:cs typeface="+mn-cs"/>
          </a:endParaRPr>
        </a:p>
      </dgm:t>
    </dgm:pt>
    <dgm:pt modelId="{CFB2FFCE-B63B-4DA7-A05F-47DD602C28CD}">
      <dgm:prSet phldrT="[Text]"/>
      <dgm:spPr>
        <a:xfrm>
          <a:off x="4834454" y="1984889"/>
          <a:ext cx="1073681" cy="1073681"/>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a:solidFill>
                <a:sysClr val="window" lastClr="FFFFFF"/>
              </a:solidFill>
              <a:latin typeface="Calibri"/>
              <a:ea typeface="+mn-ea"/>
              <a:cs typeface="+mn-cs"/>
            </a:rPr>
            <a:t>Prevention: Employees taking exams must bring results to the supervisor </a:t>
          </a:r>
        </a:p>
      </dgm:t>
    </dgm:pt>
    <dgm:pt modelId="{FBAAF722-4753-4D3A-A60F-BBFB08C6D3F2}" type="parTrans" cxnId="{DFA2991C-87B8-46AC-9E05-EC39427AF15D}">
      <dgm:prSet/>
      <dgm:spPr/>
      <dgm:t>
        <a:bodyPr/>
        <a:lstStyle/>
        <a:p>
          <a:endParaRPr lang="en-US"/>
        </a:p>
      </dgm:t>
    </dgm:pt>
    <dgm:pt modelId="{F42777BE-2ECE-4AFA-A661-5072DC9957EF}" type="sibTrans" cxnId="{DFA2991C-87B8-46AC-9E05-EC39427AF15D}">
      <dgm:prSet/>
      <dgm:spPr>
        <a:xfrm rot="20057143">
          <a:off x="2134964" y="493486"/>
          <a:ext cx="197852" cy="251800"/>
        </a:xfrm>
        <a:solidFill>
          <a:srgbClr val="4F81BD">
            <a:tint val="60000"/>
            <a:hueOff val="0"/>
            <a:satOff val="0"/>
            <a:lumOff val="0"/>
            <a:alphaOff val="0"/>
          </a:srgbClr>
        </a:solidFill>
        <a:ln>
          <a:noFill/>
        </a:ln>
        <a:effectLst/>
      </dgm:spPr>
      <dgm:t>
        <a:bodyPr/>
        <a:lstStyle/>
        <a:p>
          <a:endParaRPr lang="en-US">
            <a:solidFill>
              <a:sysClr val="window" lastClr="FFFFFF"/>
            </a:solidFill>
            <a:latin typeface="Calibri"/>
            <a:ea typeface="+mn-ea"/>
            <a:cs typeface="+mn-cs"/>
          </a:endParaRPr>
        </a:p>
      </dgm:t>
    </dgm:pt>
    <dgm:pt modelId="{1CDCDFB7-7B80-47DF-8D26-1550793ED50B}">
      <dgm:prSet phldrT="[Text]"/>
      <dgm:spPr>
        <a:xfrm>
          <a:off x="1792176" y="2163657"/>
          <a:ext cx="716145" cy="716145"/>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a:solidFill>
                <a:sysClr val="window" lastClr="FFFFFF"/>
              </a:solidFill>
              <a:latin typeface="Calibri"/>
              <a:ea typeface="+mn-ea"/>
              <a:cs typeface="+mn-cs"/>
            </a:rPr>
            <a:t>Stakeholders:- Kristi, the department, AHIMA</a:t>
          </a:r>
        </a:p>
      </dgm:t>
    </dgm:pt>
    <dgm:pt modelId="{5BFFD6CA-D764-4AB2-9249-BC6CEC175325}" type="parTrans" cxnId="{CBC5EC08-2EA8-49C6-A960-6E2D56E52425}">
      <dgm:prSet/>
      <dgm:spPr/>
      <dgm:t>
        <a:bodyPr/>
        <a:lstStyle/>
        <a:p>
          <a:endParaRPr lang="en-US"/>
        </a:p>
      </dgm:t>
    </dgm:pt>
    <dgm:pt modelId="{14F4AE45-13BF-4C1C-BA7F-25D5FA39C7A3}" type="sibTrans" cxnId="{CBC5EC08-2EA8-49C6-A960-6E2D56E52425}">
      <dgm:prSet/>
      <dgm:spPr>
        <a:xfrm>
          <a:off x="1962355" y="1641719"/>
          <a:ext cx="375788" cy="293915"/>
        </a:xfrm>
        <a:solidFill>
          <a:srgbClr val="4F81BD">
            <a:tint val="60000"/>
            <a:hueOff val="0"/>
            <a:satOff val="0"/>
            <a:lumOff val="0"/>
            <a:alphaOff val="0"/>
          </a:srgbClr>
        </a:solidFill>
        <a:ln>
          <a:noFill/>
        </a:ln>
        <a:effectLst/>
      </dgm:spPr>
      <dgm:t>
        <a:bodyPr/>
        <a:lstStyle/>
        <a:p>
          <a:endParaRPr lang="en-US">
            <a:solidFill>
              <a:sysClr val="window" lastClr="FFFFFF"/>
            </a:solidFill>
            <a:latin typeface="Calibri"/>
            <a:ea typeface="+mn-ea"/>
            <a:cs typeface="+mn-cs"/>
          </a:endParaRPr>
        </a:p>
      </dgm:t>
    </dgm:pt>
    <dgm:pt modelId="{1ADB86F4-9229-46A2-80B5-A71FEB396EBE}">
      <dgm:prSet phldrT="[Text]"/>
      <dgm:spPr>
        <a:xfrm>
          <a:off x="3402699" y="2163657"/>
          <a:ext cx="716145" cy="716145"/>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a:solidFill>
                <a:sysClr val="window" lastClr="FFFFFF"/>
              </a:solidFill>
              <a:latin typeface="Calibri"/>
              <a:ea typeface="+mn-ea"/>
              <a:cs typeface="+mn-cs"/>
            </a:rPr>
            <a:t>Justification: The AHIMA Code of Ethics outlines that is is unethical to use the RHIA without earning it.</a:t>
          </a:r>
        </a:p>
      </dgm:t>
    </dgm:pt>
    <dgm:pt modelId="{7E2DEEB1-CB2F-4A71-9C26-9E1219015D02}" type="sibTrans" cxnId="{914F036C-6697-45AA-83F0-473BB6AB677B}">
      <dgm:prSet/>
      <dgm:spPr>
        <a:xfrm rot="5400000">
          <a:off x="4297073" y="2374772"/>
          <a:ext cx="375788" cy="293915"/>
        </a:xfrm>
        <a:solidFill>
          <a:srgbClr val="4F81BD">
            <a:tint val="60000"/>
            <a:hueOff val="0"/>
            <a:satOff val="0"/>
            <a:lumOff val="0"/>
            <a:alphaOff val="0"/>
          </a:srgbClr>
        </a:solidFill>
        <a:ln>
          <a:noFill/>
        </a:ln>
        <a:effectLst/>
      </dgm:spPr>
      <dgm:t>
        <a:bodyPr/>
        <a:lstStyle/>
        <a:p>
          <a:endParaRPr lang="en-US">
            <a:solidFill>
              <a:sysClr val="window" lastClr="FFFFFF"/>
            </a:solidFill>
            <a:latin typeface="Calibri"/>
            <a:ea typeface="+mn-ea"/>
            <a:cs typeface="+mn-cs"/>
          </a:endParaRPr>
        </a:p>
      </dgm:t>
    </dgm:pt>
    <dgm:pt modelId="{D01516AB-E7F3-490C-BD3E-4012A62919CA}" type="parTrans" cxnId="{914F036C-6697-45AA-83F0-473BB6AB677B}">
      <dgm:prSet/>
      <dgm:spPr/>
      <dgm:t>
        <a:bodyPr/>
        <a:lstStyle/>
        <a:p>
          <a:endParaRPr lang="en-US"/>
        </a:p>
      </dgm:t>
    </dgm:pt>
    <dgm:pt modelId="{D02E34B2-2BF6-486A-8258-003048F12CCF}" type="pres">
      <dgm:prSet presAssocID="{8B20236B-04DF-48B9-8F2B-07AD1CC4A397}" presName="diagram" presStyleCnt="0">
        <dgm:presLayoutVars>
          <dgm:dir/>
          <dgm:resizeHandles/>
        </dgm:presLayoutVars>
      </dgm:prSet>
      <dgm:spPr/>
      <dgm:t>
        <a:bodyPr/>
        <a:lstStyle/>
        <a:p>
          <a:endParaRPr lang="en-US"/>
        </a:p>
      </dgm:t>
    </dgm:pt>
    <dgm:pt modelId="{B3E8C570-B2E0-4525-97BF-B09B8773306C}" type="pres">
      <dgm:prSet presAssocID="{3CD196C7-C640-4F5B-B795-CCDD65CEA7C4}" presName="firstNode" presStyleLbl="node1" presStyleIdx="0" presStyleCnt="7">
        <dgm:presLayoutVars>
          <dgm:bulletEnabled val="1"/>
        </dgm:presLayoutVars>
      </dgm:prSet>
      <dgm:spPr>
        <a:prstGeom prst="ellipse">
          <a:avLst/>
        </a:prstGeom>
      </dgm:spPr>
      <dgm:t>
        <a:bodyPr/>
        <a:lstStyle/>
        <a:p>
          <a:endParaRPr lang="en-US"/>
        </a:p>
      </dgm:t>
    </dgm:pt>
    <dgm:pt modelId="{5E3B784F-2917-4573-9C91-9E0ACE0A830B}" type="pres">
      <dgm:prSet presAssocID="{8F1BF4AD-C449-4672-A3A4-488EB3191EE7}" presName="sibTrans" presStyleLbl="sibTrans2D1" presStyleIdx="0" presStyleCnt="6"/>
      <dgm:spPr>
        <a:prstGeom prst="triangle">
          <a:avLst/>
        </a:prstGeom>
      </dgm:spPr>
      <dgm:t>
        <a:bodyPr/>
        <a:lstStyle/>
        <a:p>
          <a:endParaRPr lang="en-US"/>
        </a:p>
      </dgm:t>
    </dgm:pt>
    <dgm:pt modelId="{D2724C5C-9410-48EA-8E77-A49FFBB7E3D1}" type="pres">
      <dgm:prSet presAssocID="{E2049D1A-9416-4E72-8BA0-5B8567AC11F4}" presName="middleNode" presStyleCnt="0"/>
      <dgm:spPr/>
    </dgm:pt>
    <dgm:pt modelId="{F10260B4-E470-49FC-91A7-0316228A8D8A}" type="pres">
      <dgm:prSet presAssocID="{E2049D1A-9416-4E72-8BA0-5B8567AC11F4}" presName="padding" presStyleLbl="node1" presStyleIdx="0" presStyleCnt="7"/>
      <dgm:spPr/>
    </dgm:pt>
    <dgm:pt modelId="{F42F8614-D80D-43DD-8EAA-C2463C27D105}" type="pres">
      <dgm:prSet presAssocID="{E2049D1A-9416-4E72-8BA0-5B8567AC11F4}" presName="shape" presStyleLbl="node1" presStyleIdx="1" presStyleCnt="7">
        <dgm:presLayoutVars>
          <dgm:bulletEnabled val="1"/>
        </dgm:presLayoutVars>
      </dgm:prSet>
      <dgm:spPr>
        <a:prstGeom prst="ellipse">
          <a:avLst/>
        </a:prstGeom>
      </dgm:spPr>
      <dgm:t>
        <a:bodyPr/>
        <a:lstStyle/>
        <a:p>
          <a:endParaRPr lang="en-US"/>
        </a:p>
      </dgm:t>
    </dgm:pt>
    <dgm:pt modelId="{9C6E6954-EAD3-4BFA-B65F-BF8AFD321E24}" type="pres">
      <dgm:prSet presAssocID="{D6EBFA1D-2BDE-4525-B113-45B14C9CBE70}" presName="sibTrans" presStyleLbl="sibTrans2D1" presStyleIdx="1" presStyleCnt="6"/>
      <dgm:spPr>
        <a:prstGeom prst="triangle">
          <a:avLst/>
        </a:prstGeom>
      </dgm:spPr>
      <dgm:t>
        <a:bodyPr/>
        <a:lstStyle/>
        <a:p>
          <a:endParaRPr lang="en-US"/>
        </a:p>
      </dgm:t>
    </dgm:pt>
    <dgm:pt modelId="{9BD9AC15-D7A1-4CA0-99E6-E3310FEC736E}" type="pres">
      <dgm:prSet presAssocID="{1CDCDFB7-7B80-47DF-8D26-1550793ED50B}" presName="middleNode" presStyleCnt="0"/>
      <dgm:spPr/>
    </dgm:pt>
    <dgm:pt modelId="{D203A843-9437-4BF4-A8CE-0B5E5E330682}" type="pres">
      <dgm:prSet presAssocID="{1CDCDFB7-7B80-47DF-8D26-1550793ED50B}" presName="padding" presStyleLbl="node1" presStyleIdx="1" presStyleCnt="7"/>
      <dgm:spPr/>
    </dgm:pt>
    <dgm:pt modelId="{BE2CD574-81F1-41A7-A211-2AAAC80C9414}" type="pres">
      <dgm:prSet presAssocID="{1CDCDFB7-7B80-47DF-8D26-1550793ED50B}" presName="shape" presStyleLbl="node1" presStyleIdx="2" presStyleCnt="7">
        <dgm:presLayoutVars>
          <dgm:bulletEnabled val="1"/>
        </dgm:presLayoutVars>
      </dgm:prSet>
      <dgm:spPr>
        <a:prstGeom prst="ellipse">
          <a:avLst/>
        </a:prstGeom>
      </dgm:spPr>
      <dgm:t>
        <a:bodyPr/>
        <a:lstStyle/>
        <a:p>
          <a:endParaRPr lang="en-US"/>
        </a:p>
      </dgm:t>
    </dgm:pt>
    <dgm:pt modelId="{53F14266-C7F0-4871-ACF4-99FFF28284FF}" type="pres">
      <dgm:prSet presAssocID="{14F4AE45-13BF-4C1C-BA7F-25D5FA39C7A3}" presName="sibTrans" presStyleLbl="sibTrans2D1" presStyleIdx="2" presStyleCnt="6"/>
      <dgm:spPr>
        <a:prstGeom prst="triangle">
          <a:avLst/>
        </a:prstGeom>
      </dgm:spPr>
      <dgm:t>
        <a:bodyPr/>
        <a:lstStyle/>
        <a:p>
          <a:endParaRPr lang="en-US"/>
        </a:p>
      </dgm:t>
    </dgm:pt>
    <dgm:pt modelId="{81CA7583-6AA3-4C1F-A9CD-166E60DDCB67}" type="pres">
      <dgm:prSet presAssocID="{FE5D5D0B-D522-4E66-A2F1-09371C02788B}" presName="middleNode" presStyleCnt="0"/>
      <dgm:spPr/>
    </dgm:pt>
    <dgm:pt modelId="{A94CD487-12FB-4784-974A-4E1C5FF2BAED}" type="pres">
      <dgm:prSet presAssocID="{FE5D5D0B-D522-4E66-A2F1-09371C02788B}" presName="padding" presStyleLbl="node1" presStyleIdx="2" presStyleCnt="7"/>
      <dgm:spPr/>
    </dgm:pt>
    <dgm:pt modelId="{1AE615D6-7C45-46DB-9C10-4E48D028A438}" type="pres">
      <dgm:prSet presAssocID="{FE5D5D0B-D522-4E66-A2F1-09371C02788B}" presName="shape" presStyleLbl="node1" presStyleIdx="3" presStyleCnt="7">
        <dgm:presLayoutVars>
          <dgm:bulletEnabled val="1"/>
        </dgm:presLayoutVars>
      </dgm:prSet>
      <dgm:spPr>
        <a:prstGeom prst="ellipse">
          <a:avLst/>
        </a:prstGeom>
      </dgm:spPr>
      <dgm:t>
        <a:bodyPr/>
        <a:lstStyle/>
        <a:p>
          <a:endParaRPr lang="en-US"/>
        </a:p>
      </dgm:t>
    </dgm:pt>
    <dgm:pt modelId="{AB2BB195-E2E6-440B-892D-FF1DBEA2C182}" type="pres">
      <dgm:prSet presAssocID="{FF2D4229-5608-4A5A-B8DD-A57AD98E7F68}" presName="sibTrans" presStyleLbl="sibTrans2D1" presStyleIdx="3" presStyleCnt="6"/>
      <dgm:spPr>
        <a:prstGeom prst="triangle">
          <a:avLst/>
        </a:prstGeom>
      </dgm:spPr>
      <dgm:t>
        <a:bodyPr/>
        <a:lstStyle/>
        <a:p>
          <a:endParaRPr lang="en-US"/>
        </a:p>
      </dgm:t>
    </dgm:pt>
    <dgm:pt modelId="{48B7883C-2D24-4C71-B98E-11303905A5D8}" type="pres">
      <dgm:prSet presAssocID="{07E3CCF5-A0D6-4806-9EA0-BE400298AF00}" presName="middleNode" presStyleCnt="0"/>
      <dgm:spPr/>
    </dgm:pt>
    <dgm:pt modelId="{8FD1C023-328D-424A-B316-B469AEFA30CD}" type="pres">
      <dgm:prSet presAssocID="{07E3CCF5-A0D6-4806-9EA0-BE400298AF00}" presName="padding" presStyleLbl="node1" presStyleIdx="3" presStyleCnt="7"/>
      <dgm:spPr/>
    </dgm:pt>
    <dgm:pt modelId="{6503B3C8-D8D6-42BC-B0C8-82C53925EC0E}" type="pres">
      <dgm:prSet presAssocID="{07E3CCF5-A0D6-4806-9EA0-BE400298AF00}" presName="shape" presStyleLbl="node1" presStyleIdx="4" presStyleCnt="7">
        <dgm:presLayoutVars>
          <dgm:bulletEnabled val="1"/>
        </dgm:presLayoutVars>
      </dgm:prSet>
      <dgm:spPr>
        <a:prstGeom prst="ellipse">
          <a:avLst/>
        </a:prstGeom>
      </dgm:spPr>
      <dgm:t>
        <a:bodyPr/>
        <a:lstStyle/>
        <a:p>
          <a:endParaRPr lang="en-US"/>
        </a:p>
      </dgm:t>
    </dgm:pt>
    <dgm:pt modelId="{BB3C79BA-B9C4-4D6E-8815-0B3806C88549}" type="pres">
      <dgm:prSet presAssocID="{054C98F3-1914-4133-9F59-359B126401BF}" presName="sibTrans" presStyleLbl="sibTrans2D1" presStyleIdx="4" presStyleCnt="6"/>
      <dgm:spPr>
        <a:prstGeom prst="triangle">
          <a:avLst/>
        </a:prstGeom>
      </dgm:spPr>
      <dgm:t>
        <a:bodyPr/>
        <a:lstStyle/>
        <a:p>
          <a:endParaRPr lang="en-US"/>
        </a:p>
      </dgm:t>
    </dgm:pt>
    <dgm:pt modelId="{955C6E83-3DCE-49E9-91E2-418008CCDD48}" type="pres">
      <dgm:prSet presAssocID="{1ADB86F4-9229-46A2-80B5-A71FEB396EBE}" presName="middleNode" presStyleCnt="0"/>
      <dgm:spPr/>
    </dgm:pt>
    <dgm:pt modelId="{1464837E-524B-45AB-924D-CF329C8ACFE2}" type="pres">
      <dgm:prSet presAssocID="{1ADB86F4-9229-46A2-80B5-A71FEB396EBE}" presName="padding" presStyleLbl="node1" presStyleIdx="4" presStyleCnt="7"/>
      <dgm:spPr/>
    </dgm:pt>
    <dgm:pt modelId="{E37018AF-5016-4A97-8D3D-5A74E3F6BE4E}" type="pres">
      <dgm:prSet presAssocID="{1ADB86F4-9229-46A2-80B5-A71FEB396EBE}" presName="shape" presStyleLbl="node1" presStyleIdx="5" presStyleCnt="7">
        <dgm:presLayoutVars>
          <dgm:bulletEnabled val="1"/>
        </dgm:presLayoutVars>
      </dgm:prSet>
      <dgm:spPr>
        <a:prstGeom prst="ellipse">
          <a:avLst/>
        </a:prstGeom>
      </dgm:spPr>
      <dgm:t>
        <a:bodyPr/>
        <a:lstStyle/>
        <a:p>
          <a:endParaRPr lang="en-US"/>
        </a:p>
      </dgm:t>
    </dgm:pt>
    <dgm:pt modelId="{7668C832-CACB-4717-8DC1-BB24AB293DD1}" type="pres">
      <dgm:prSet presAssocID="{7E2DEEB1-CB2F-4A71-9C26-9E1219015D02}" presName="sibTrans" presStyleLbl="sibTrans2D1" presStyleIdx="5" presStyleCnt="6"/>
      <dgm:spPr>
        <a:prstGeom prst="triangle">
          <a:avLst/>
        </a:prstGeom>
      </dgm:spPr>
      <dgm:t>
        <a:bodyPr/>
        <a:lstStyle/>
        <a:p>
          <a:endParaRPr lang="en-US"/>
        </a:p>
      </dgm:t>
    </dgm:pt>
    <dgm:pt modelId="{33786F37-1722-414D-B918-2C24D23F4E77}" type="pres">
      <dgm:prSet presAssocID="{CFB2FFCE-B63B-4DA7-A05F-47DD602C28CD}" presName="lastNode" presStyleLbl="node1" presStyleIdx="6" presStyleCnt="7">
        <dgm:presLayoutVars>
          <dgm:bulletEnabled val="1"/>
        </dgm:presLayoutVars>
      </dgm:prSet>
      <dgm:spPr>
        <a:prstGeom prst="ellipse">
          <a:avLst/>
        </a:prstGeom>
      </dgm:spPr>
      <dgm:t>
        <a:bodyPr/>
        <a:lstStyle/>
        <a:p>
          <a:endParaRPr lang="en-US"/>
        </a:p>
      </dgm:t>
    </dgm:pt>
  </dgm:ptLst>
  <dgm:cxnLst>
    <dgm:cxn modelId="{49BAA26B-3B51-4143-9CCF-DD7C7F4B65AF}" type="presOf" srcId="{8B20236B-04DF-48B9-8F2B-07AD1CC4A397}" destId="{D02E34B2-2BF6-486A-8258-003048F12CCF}" srcOrd="0" destOrd="0" presId="urn:microsoft.com/office/officeart/2005/8/layout/bProcess2"/>
    <dgm:cxn modelId="{9270F2F4-AC84-42EC-A820-DAEFF050AD49}" type="presOf" srcId="{14F4AE45-13BF-4C1C-BA7F-25D5FA39C7A3}" destId="{53F14266-C7F0-4871-ACF4-99FFF28284FF}" srcOrd="0" destOrd="0" presId="urn:microsoft.com/office/officeart/2005/8/layout/bProcess2"/>
    <dgm:cxn modelId="{2111C3F7-2B73-4C54-A0B8-748E17C96F5D}" type="presOf" srcId="{CFB2FFCE-B63B-4DA7-A05F-47DD602C28CD}" destId="{33786F37-1722-414D-B918-2C24D23F4E77}" srcOrd="0" destOrd="0" presId="urn:microsoft.com/office/officeart/2005/8/layout/bProcess2"/>
    <dgm:cxn modelId="{CBC5EC08-2EA8-49C6-A960-6E2D56E52425}" srcId="{8B20236B-04DF-48B9-8F2B-07AD1CC4A397}" destId="{1CDCDFB7-7B80-47DF-8D26-1550793ED50B}" srcOrd="2" destOrd="0" parTransId="{5BFFD6CA-D764-4AB2-9249-BC6CEC175325}" sibTransId="{14F4AE45-13BF-4C1C-BA7F-25D5FA39C7A3}"/>
    <dgm:cxn modelId="{C1658B6B-54EC-4470-8D63-C60CF8750E8B}" type="presOf" srcId="{8F1BF4AD-C449-4672-A3A4-488EB3191EE7}" destId="{5E3B784F-2917-4573-9C91-9E0ACE0A830B}" srcOrd="0" destOrd="0" presId="urn:microsoft.com/office/officeart/2005/8/layout/bProcess2"/>
    <dgm:cxn modelId="{0E7043E2-42DD-4891-9DC1-51B883CFCB90}" type="presOf" srcId="{FE5D5D0B-D522-4E66-A2F1-09371C02788B}" destId="{1AE615D6-7C45-46DB-9C10-4E48D028A438}" srcOrd="0" destOrd="0" presId="urn:microsoft.com/office/officeart/2005/8/layout/bProcess2"/>
    <dgm:cxn modelId="{0FFC742A-AF5E-4042-BE3B-DE4905329341}" type="presOf" srcId="{D6EBFA1D-2BDE-4525-B113-45B14C9CBE70}" destId="{9C6E6954-EAD3-4BFA-B65F-BF8AFD321E24}" srcOrd="0" destOrd="0" presId="urn:microsoft.com/office/officeart/2005/8/layout/bProcess2"/>
    <dgm:cxn modelId="{2261ED87-B756-4B5F-AD59-38987A8A4FE1}" type="presOf" srcId="{7E2DEEB1-CB2F-4A71-9C26-9E1219015D02}" destId="{7668C832-CACB-4717-8DC1-BB24AB293DD1}" srcOrd="0" destOrd="0" presId="urn:microsoft.com/office/officeart/2005/8/layout/bProcess2"/>
    <dgm:cxn modelId="{914F036C-6697-45AA-83F0-473BB6AB677B}" srcId="{8B20236B-04DF-48B9-8F2B-07AD1CC4A397}" destId="{1ADB86F4-9229-46A2-80B5-A71FEB396EBE}" srcOrd="5" destOrd="0" parTransId="{D01516AB-E7F3-490C-BD3E-4012A62919CA}" sibTransId="{7E2DEEB1-CB2F-4A71-9C26-9E1219015D02}"/>
    <dgm:cxn modelId="{A5297275-C9CF-46ED-8053-595DBB521129}" type="presOf" srcId="{1CDCDFB7-7B80-47DF-8D26-1550793ED50B}" destId="{BE2CD574-81F1-41A7-A211-2AAAC80C9414}" srcOrd="0" destOrd="0" presId="urn:microsoft.com/office/officeart/2005/8/layout/bProcess2"/>
    <dgm:cxn modelId="{857CB171-8656-43C2-9C55-5A0BC851A807}" type="presOf" srcId="{054C98F3-1914-4133-9F59-359B126401BF}" destId="{BB3C79BA-B9C4-4D6E-8815-0B3806C88549}" srcOrd="0" destOrd="0" presId="urn:microsoft.com/office/officeart/2005/8/layout/bProcess2"/>
    <dgm:cxn modelId="{2F8C75E0-94C2-4740-A7AB-8F51C32142E2}" srcId="{8B20236B-04DF-48B9-8F2B-07AD1CC4A397}" destId="{07E3CCF5-A0D6-4806-9EA0-BE400298AF00}" srcOrd="4" destOrd="0" parTransId="{FA033EF1-A83E-4A53-9D66-E24DDC2B01A8}" sibTransId="{054C98F3-1914-4133-9F59-359B126401BF}"/>
    <dgm:cxn modelId="{59E79718-7C41-4DDD-AECC-FB4F35D1C522}" type="presOf" srcId="{1ADB86F4-9229-46A2-80B5-A71FEB396EBE}" destId="{E37018AF-5016-4A97-8D3D-5A74E3F6BE4E}" srcOrd="0" destOrd="0" presId="urn:microsoft.com/office/officeart/2005/8/layout/bProcess2"/>
    <dgm:cxn modelId="{59737C76-E115-4E90-BD65-47D10E64A489}" srcId="{8B20236B-04DF-48B9-8F2B-07AD1CC4A397}" destId="{FE5D5D0B-D522-4E66-A2F1-09371C02788B}" srcOrd="3" destOrd="0" parTransId="{93ADCFE2-E936-4FFD-98FD-B637937EDAA2}" sibTransId="{FF2D4229-5608-4A5A-B8DD-A57AD98E7F68}"/>
    <dgm:cxn modelId="{70832219-5391-4DB1-BA09-20AAFD5CF9F5}" srcId="{8B20236B-04DF-48B9-8F2B-07AD1CC4A397}" destId="{E2049D1A-9416-4E72-8BA0-5B8567AC11F4}" srcOrd="1" destOrd="0" parTransId="{5FA93D2A-6E57-4689-8196-92821BEDC3B6}" sibTransId="{D6EBFA1D-2BDE-4525-B113-45B14C9CBE70}"/>
    <dgm:cxn modelId="{9C8D1AC0-8F34-4024-9AF6-0DABA2EC274C}" type="presOf" srcId="{E2049D1A-9416-4E72-8BA0-5B8567AC11F4}" destId="{F42F8614-D80D-43DD-8EAA-C2463C27D105}" srcOrd="0" destOrd="0" presId="urn:microsoft.com/office/officeart/2005/8/layout/bProcess2"/>
    <dgm:cxn modelId="{00655F60-43E7-4D50-930F-903D2DB20E22}" type="presOf" srcId="{07E3CCF5-A0D6-4806-9EA0-BE400298AF00}" destId="{6503B3C8-D8D6-42BC-B0C8-82C53925EC0E}" srcOrd="0" destOrd="0" presId="urn:microsoft.com/office/officeart/2005/8/layout/bProcess2"/>
    <dgm:cxn modelId="{8A80AE75-2CE6-4EF5-8D73-01858D1A5560}" type="presOf" srcId="{FF2D4229-5608-4A5A-B8DD-A57AD98E7F68}" destId="{AB2BB195-E2E6-440B-892D-FF1DBEA2C182}" srcOrd="0" destOrd="0" presId="urn:microsoft.com/office/officeart/2005/8/layout/bProcess2"/>
    <dgm:cxn modelId="{E8FA2230-12E6-411B-80EB-00C2876BA777}" srcId="{8B20236B-04DF-48B9-8F2B-07AD1CC4A397}" destId="{3CD196C7-C640-4F5B-B795-CCDD65CEA7C4}" srcOrd="0" destOrd="0" parTransId="{35DFC1DB-AF2A-497E-BAD3-9D21FEFBD54D}" sibTransId="{8F1BF4AD-C449-4672-A3A4-488EB3191EE7}"/>
    <dgm:cxn modelId="{DFA2991C-87B8-46AC-9E05-EC39427AF15D}" srcId="{8B20236B-04DF-48B9-8F2B-07AD1CC4A397}" destId="{CFB2FFCE-B63B-4DA7-A05F-47DD602C28CD}" srcOrd="6" destOrd="0" parTransId="{FBAAF722-4753-4D3A-A60F-BBFB08C6D3F2}" sibTransId="{F42777BE-2ECE-4AFA-A661-5072DC9957EF}"/>
    <dgm:cxn modelId="{016ACB71-F4B7-44A2-B327-A77C8DEABB50}" type="presOf" srcId="{3CD196C7-C640-4F5B-B795-CCDD65CEA7C4}" destId="{B3E8C570-B2E0-4525-97BF-B09B8773306C}" srcOrd="0" destOrd="0" presId="urn:microsoft.com/office/officeart/2005/8/layout/bProcess2"/>
    <dgm:cxn modelId="{E835304F-8EC4-4960-8E6B-120C0FE23FEF}" type="presParOf" srcId="{D02E34B2-2BF6-486A-8258-003048F12CCF}" destId="{B3E8C570-B2E0-4525-97BF-B09B8773306C}" srcOrd="0" destOrd="0" presId="urn:microsoft.com/office/officeart/2005/8/layout/bProcess2"/>
    <dgm:cxn modelId="{7D03C8B2-640A-4E97-9E2F-2184A862B6AC}" type="presParOf" srcId="{D02E34B2-2BF6-486A-8258-003048F12CCF}" destId="{5E3B784F-2917-4573-9C91-9E0ACE0A830B}" srcOrd="1" destOrd="0" presId="urn:microsoft.com/office/officeart/2005/8/layout/bProcess2"/>
    <dgm:cxn modelId="{20BD0351-0C33-41C0-B906-AB2CCDB32403}" type="presParOf" srcId="{D02E34B2-2BF6-486A-8258-003048F12CCF}" destId="{D2724C5C-9410-48EA-8E77-A49FFBB7E3D1}" srcOrd="2" destOrd="0" presId="urn:microsoft.com/office/officeart/2005/8/layout/bProcess2"/>
    <dgm:cxn modelId="{3658159A-D17C-49C7-9BF5-8672AC923233}" type="presParOf" srcId="{D2724C5C-9410-48EA-8E77-A49FFBB7E3D1}" destId="{F10260B4-E470-49FC-91A7-0316228A8D8A}" srcOrd="0" destOrd="0" presId="urn:microsoft.com/office/officeart/2005/8/layout/bProcess2"/>
    <dgm:cxn modelId="{868A8F7D-C07E-4A76-9E93-9198BE77A0A4}" type="presParOf" srcId="{D2724C5C-9410-48EA-8E77-A49FFBB7E3D1}" destId="{F42F8614-D80D-43DD-8EAA-C2463C27D105}" srcOrd="1" destOrd="0" presId="urn:microsoft.com/office/officeart/2005/8/layout/bProcess2"/>
    <dgm:cxn modelId="{2D50F481-8BB2-4897-9254-6EB6FD51DF18}" type="presParOf" srcId="{D02E34B2-2BF6-486A-8258-003048F12CCF}" destId="{9C6E6954-EAD3-4BFA-B65F-BF8AFD321E24}" srcOrd="3" destOrd="0" presId="urn:microsoft.com/office/officeart/2005/8/layout/bProcess2"/>
    <dgm:cxn modelId="{8B7C86BB-3010-47BD-8D51-10B23F334F1B}" type="presParOf" srcId="{D02E34B2-2BF6-486A-8258-003048F12CCF}" destId="{9BD9AC15-D7A1-4CA0-99E6-E3310FEC736E}" srcOrd="4" destOrd="0" presId="urn:microsoft.com/office/officeart/2005/8/layout/bProcess2"/>
    <dgm:cxn modelId="{0ACE8B56-3B78-448A-8A74-FD4C0017571A}" type="presParOf" srcId="{9BD9AC15-D7A1-4CA0-99E6-E3310FEC736E}" destId="{D203A843-9437-4BF4-A8CE-0B5E5E330682}" srcOrd="0" destOrd="0" presId="urn:microsoft.com/office/officeart/2005/8/layout/bProcess2"/>
    <dgm:cxn modelId="{8529B1D8-A23B-428C-A289-FBBF618E5B1A}" type="presParOf" srcId="{9BD9AC15-D7A1-4CA0-99E6-E3310FEC736E}" destId="{BE2CD574-81F1-41A7-A211-2AAAC80C9414}" srcOrd="1" destOrd="0" presId="urn:microsoft.com/office/officeart/2005/8/layout/bProcess2"/>
    <dgm:cxn modelId="{A3059895-BCD9-48E3-9B31-32DD5459CE06}" type="presParOf" srcId="{D02E34B2-2BF6-486A-8258-003048F12CCF}" destId="{53F14266-C7F0-4871-ACF4-99FFF28284FF}" srcOrd="5" destOrd="0" presId="urn:microsoft.com/office/officeart/2005/8/layout/bProcess2"/>
    <dgm:cxn modelId="{B3ECEBF0-CAA1-4309-91B3-019099745803}" type="presParOf" srcId="{D02E34B2-2BF6-486A-8258-003048F12CCF}" destId="{81CA7583-6AA3-4C1F-A9CD-166E60DDCB67}" srcOrd="6" destOrd="0" presId="urn:microsoft.com/office/officeart/2005/8/layout/bProcess2"/>
    <dgm:cxn modelId="{AF0C3A44-9DEA-4457-8DA1-6D3C9172EB34}" type="presParOf" srcId="{81CA7583-6AA3-4C1F-A9CD-166E60DDCB67}" destId="{A94CD487-12FB-4784-974A-4E1C5FF2BAED}" srcOrd="0" destOrd="0" presId="urn:microsoft.com/office/officeart/2005/8/layout/bProcess2"/>
    <dgm:cxn modelId="{8B4B8871-0723-46C0-A230-C3FA647C2E97}" type="presParOf" srcId="{81CA7583-6AA3-4C1F-A9CD-166E60DDCB67}" destId="{1AE615D6-7C45-46DB-9C10-4E48D028A438}" srcOrd="1" destOrd="0" presId="urn:microsoft.com/office/officeart/2005/8/layout/bProcess2"/>
    <dgm:cxn modelId="{76434DE4-46DC-4CDE-AF7B-DEAFB8170607}" type="presParOf" srcId="{D02E34B2-2BF6-486A-8258-003048F12CCF}" destId="{AB2BB195-E2E6-440B-892D-FF1DBEA2C182}" srcOrd="7" destOrd="0" presId="urn:microsoft.com/office/officeart/2005/8/layout/bProcess2"/>
    <dgm:cxn modelId="{3DDF3115-F1CE-4367-A8E8-7F5D0A436833}" type="presParOf" srcId="{D02E34B2-2BF6-486A-8258-003048F12CCF}" destId="{48B7883C-2D24-4C71-B98E-11303905A5D8}" srcOrd="8" destOrd="0" presId="urn:microsoft.com/office/officeart/2005/8/layout/bProcess2"/>
    <dgm:cxn modelId="{D58364A3-4792-470A-B666-7565F9DC7861}" type="presParOf" srcId="{48B7883C-2D24-4C71-B98E-11303905A5D8}" destId="{8FD1C023-328D-424A-B316-B469AEFA30CD}" srcOrd="0" destOrd="0" presId="urn:microsoft.com/office/officeart/2005/8/layout/bProcess2"/>
    <dgm:cxn modelId="{4B6D4C33-3451-431C-820A-A530EA7D0368}" type="presParOf" srcId="{48B7883C-2D24-4C71-B98E-11303905A5D8}" destId="{6503B3C8-D8D6-42BC-B0C8-82C53925EC0E}" srcOrd="1" destOrd="0" presId="urn:microsoft.com/office/officeart/2005/8/layout/bProcess2"/>
    <dgm:cxn modelId="{D6F0A71B-9691-4140-8A1E-F0D25B32842E}" type="presParOf" srcId="{D02E34B2-2BF6-486A-8258-003048F12CCF}" destId="{BB3C79BA-B9C4-4D6E-8815-0B3806C88549}" srcOrd="9" destOrd="0" presId="urn:microsoft.com/office/officeart/2005/8/layout/bProcess2"/>
    <dgm:cxn modelId="{9D2C54D8-761F-4370-954A-AE5933AE2A1D}" type="presParOf" srcId="{D02E34B2-2BF6-486A-8258-003048F12CCF}" destId="{955C6E83-3DCE-49E9-91E2-418008CCDD48}" srcOrd="10" destOrd="0" presId="urn:microsoft.com/office/officeart/2005/8/layout/bProcess2"/>
    <dgm:cxn modelId="{8389F0A1-C621-472B-8352-D096DE9513F3}" type="presParOf" srcId="{955C6E83-3DCE-49E9-91E2-418008CCDD48}" destId="{1464837E-524B-45AB-924D-CF329C8ACFE2}" srcOrd="0" destOrd="0" presId="urn:microsoft.com/office/officeart/2005/8/layout/bProcess2"/>
    <dgm:cxn modelId="{57289349-52EA-485E-91AC-8B1AFD3318C5}" type="presParOf" srcId="{955C6E83-3DCE-49E9-91E2-418008CCDD48}" destId="{E37018AF-5016-4A97-8D3D-5A74E3F6BE4E}" srcOrd="1" destOrd="0" presId="urn:microsoft.com/office/officeart/2005/8/layout/bProcess2"/>
    <dgm:cxn modelId="{5DB7EE77-64E3-4E23-B5E5-94A2109DB9FE}" type="presParOf" srcId="{D02E34B2-2BF6-486A-8258-003048F12CCF}" destId="{7668C832-CACB-4717-8DC1-BB24AB293DD1}" srcOrd="11" destOrd="0" presId="urn:microsoft.com/office/officeart/2005/8/layout/bProcess2"/>
    <dgm:cxn modelId="{4CC0705E-BB6B-4321-8A11-D71EBABA0E0C}" type="presParOf" srcId="{D02E34B2-2BF6-486A-8258-003048F12CCF}" destId="{33786F37-1722-414D-B918-2C24D23F4E77}" srcOrd="12" destOrd="0" presId="urn:microsoft.com/office/officeart/2005/8/layout/b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FAF7CC-70D9-4079-8ECB-1B06BDF60E2A}">
      <dsp:nvSpPr>
        <dsp:cNvPr id="0" name=""/>
        <dsp:cNvSpPr/>
      </dsp:nvSpPr>
      <dsp:spPr>
        <a:xfrm>
          <a:off x="4018" y="289069"/>
          <a:ext cx="1494829" cy="1494829"/>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a:solidFill>
                <a:sysClr val="window" lastClr="FFFFFF"/>
              </a:solidFill>
              <a:latin typeface="Calibri"/>
              <a:ea typeface="+mn-ea"/>
              <a:cs typeface="+mn-cs"/>
            </a:rPr>
            <a:t>What is the ethical question?</a:t>
          </a:r>
        </a:p>
      </dsp:txBody>
      <dsp:txXfrm>
        <a:off x="4018" y="289069"/>
        <a:ext cx="1494829" cy="1494829"/>
      </dsp:txXfrm>
    </dsp:sp>
    <dsp:sp modelId="{1CE28A61-EA19-4595-A06C-A5C4BAE38693}">
      <dsp:nvSpPr>
        <dsp:cNvPr id="0" name=""/>
        <dsp:cNvSpPr/>
      </dsp:nvSpPr>
      <dsp:spPr>
        <a:xfrm rot="10800000">
          <a:off x="489838" y="1976918"/>
          <a:ext cx="523190" cy="409202"/>
        </a:xfrm>
        <a:prstGeom prst="triangle">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602412D1-EC2A-498B-B0C9-69F7C077DF27}">
      <dsp:nvSpPr>
        <dsp:cNvPr id="0" name=""/>
        <dsp:cNvSpPr/>
      </dsp:nvSpPr>
      <dsp:spPr>
        <a:xfrm>
          <a:off x="252907" y="2555978"/>
          <a:ext cx="997051" cy="9970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solidFill>
                <a:sysClr val="window" lastClr="FFFFFF"/>
              </a:solidFill>
              <a:latin typeface="Calibri"/>
              <a:ea typeface="+mn-ea"/>
              <a:cs typeface="+mn-cs"/>
            </a:rPr>
            <a:t>What are the facts?</a:t>
          </a:r>
        </a:p>
      </dsp:txBody>
      <dsp:txXfrm>
        <a:off x="252907" y="2555978"/>
        <a:ext cx="997051" cy="997051"/>
      </dsp:txXfrm>
    </dsp:sp>
    <dsp:sp modelId="{696519FE-58D4-487B-AAEA-1303F48A3EBF}">
      <dsp:nvSpPr>
        <dsp:cNvPr id="0" name=""/>
        <dsp:cNvSpPr/>
      </dsp:nvSpPr>
      <dsp:spPr>
        <a:xfrm rot="5400000">
          <a:off x="1622541" y="2849902"/>
          <a:ext cx="523190" cy="409202"/>
        </a:xfrm>
        <a:prstGeom prst="triangle">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1CD30093-6D77-45EC-BBA5-C40B83E1F37A}">
      <dsp:nvSpPr>
        <dsp:cNvPr id="0" name=""/>
        <dsp:cNvSpPr/>
      </dsp:nvSpPr>
      <dsp:spPr>
        <a:xfrm>
          <a:off x="2495152" y="2555978"/>
          <a:ext cx="997051" cy="9970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solidFill>
                <a:sysClr val="window" lastClr="FFFFFF"/>
              </a:solidFill>
              <a:latin typeface="Calibri"/>
              <a:ea typeface="+mn-ea"/>
              <a:cs typeface="+mn-cs"/>
            </a:rPr>
            <a:t>Who are the stakeholders? </a:t>
          </a:r>
        </a:p>
      </dsp:txBody>
      <dsp:txXfrm>
        <a:off x="2495152" y="2555978"/>
        <a:ext cx="997051" cy="997051"/>
      </dsp:txXfrm>
    </dsp:sp>
    <dsp:sp modelId="{3D006628-60ED-41D5-84AC-23DB38A1E9FE}">
      <dsp:nvSpPr>
        <dsp:cNvPr id="0" name=""/>
        <dsp:cNvSpPr/>
      </dsp:nvSpPr>
      <dsp:spPr>
        <a:xfrm>
          <a:off x="2732082" y="1829311"/>
          <a:ext cx="523190" cy="409202"/>
        </a:xfrm>
        <a:prstGeom prst="triangle">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E8CC9A8C-7661-465B-90A0-E6E423228B4A}">
      <dsp:nvSpPr>
        <dsp:cNvPr id="0" name=""/>
        <dsp:cNvSpPr/>
      </dsp:nvSpPr>
      <dsp:spPr>
        <a:xfrm>
          <a:off x="2495152" y="537958"/>
          <a:ext cx="997051" cy="9970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solidFill>
                <a:sysClr val="window" lastClr="FFFFFF"/>
              </a:solidFill>
              <a:latin typeface="Calibri"/>
              <a:ea typeface="+mn-ea"/>
              <a:cs typeface="+mn-cs"/>
            </a:rPr>
            <a:t>What are the options?</a:t>
          </a:r>
        </a:p>
      </dsp:txBody>
      <dsp:txXfrm>
        <a:off x="2495152" y="537958"/>
        <a:ext cx="997051" cy="997051"/>
      </dsp:txXfrm>
    </dsp:sp>
    <dsp:sp modelId="{BC4112A5-888A-4C08-A9C5-45BEE9EBBE3F}">
      <dsp:nvSpPr>
        <dsp:cNvPr id="0" name=""/>
        <dsp:cNvSpPr/>
      </dsp:nvSpPr>
      <dsp:spPr>
        <a:xfrm rot="5400000">
          <a:off x="3864785" y="831882"/>
          <a:ext cx="523190" cy="409202"/>
        </a:xfrm>
        <a:prstGeom prst="triangle">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AB66E1D2-C1C6-44CB-9E14-E0F2402E8DB3}">
      <dsp:nvSpPr>
        <dsp:cNvPr id="0" name=""/>
        <dsp:cNvSpPr/>
      </dsp:nvSpPr>
      <dsp:spPr>
        <a:xfrm>
          <a:off x="4737396" y="537958"/>
          <a:ext cx="997051" cy="9970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solidFill>
                <a:sysClr val="window" lastClr="FFFFFF"/>
              </a:solidFill>
              <a:latin typeface="Calibri"/>
              <a:ea typeface="+mn-ea"/>
              <a:cs typeface="+mn-cs"/>
            </a:rPr>
            <a:t>What is the decision (what HIM values are at stake)?</a:t>
          </a:r>
        </a:p>
      </dsp:txBody>
      <dsp:txXfrm>
        <a:off x="4737396" y="537958"/>
        <a:ext cx="997051" cy="997051"/>
      </dsp:txXfrm>
    </dsp:sp>
    <dsp:sp modelId="{F4CB589A-9301-4AA6-9613-754488CD0271}">
      <dsp:nvSpPr>
        <dsp:cNvPr id="0" name=""/>
        <dsp:cNvSpPr/>
      </dsp:nvSpPr>
      <dsp:spPr>
        <a:xfrm rot="10800000">
          <a:off x="4974327" y="1852474"/>
          <a:ext cx="523190" cy="409202"/>
        </a:xfrm>
        <a:prstGeom prst="triangle">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673CF572-D44A-458B-86CB-8EB3EC9349DA}">
      <dsp:nvSpPr>
        <dsp:cNvPr id="0" name=""/>
        <dsp:cNvSpPr/>
      </dsp:nvSpPr>
      <dsp:spPr>
        <a:xfrm>
          <a:off x="4737396" y="2555978"/>
          <a:ext cx="997051" cy="9970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solidFill>
                <a:sysClr val="window" lastClr="FFFFFF"/>
              </a:solidFill>
              <a:latin typeface="Calibri"/>
              <a:ea typeface="+mn-ea"/>
              <a:cs typeface="+mn-cs"/>
            </a:rPr>
            <a:t>What justifies the choice?</a:t>
          </a:r>
        </a:p>
      </dsp:txBody>
      <dsp:txXfrm>
        <a:off x="4737396" y="2555978"/>
        <a:ext cx="997051" cy="997051"/>
      </dsp:txXfrm>
    </dsp:sp>
    <dsp:sp modelId="{4488EE26-7F06-4F95-A85C-00CF44507E76}">
      <dsp:nvSpPr>
        <dsp:cNvPr id="0" name=""/>
        <dsp:cNvSpPr/>
      </dsp:nvSpPr>
      <dsp:spPr>
        <a:xfrm rot="5400000">
          <a:off x="5982585" y="2849902"/>
          <a:ext cx="523190" cy="409202"/>
        </a:xfrm>
        <a:prstGeom prst="triangle">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232F6852-F17E-4764-B654-8AF6697EABEC}">
      <dsp:nvSpPr>
        <dsp:cNvPr id="0" name=""/>
        <dsp:cNvSpPr/>
      </dsp:nvSpPr>
      <dsp:spPr>
        <a:xfrm>
          <a:off x="6730751" y="2307089"/>
          <a:ext cx="1494829" cy="1494829"/>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a:solidFill>
                <a:sysClr val="window" lastClr="FFFFFF"/>
              </a:solidFill>
              <a:latin typeface="Calibri"/>
              <a:ea typeface="+mn-ea"/>
              <a:cs typeface="+mn-cs"/>
            </a:rPr>
            <a:t>What is the prevention (so  the issue is not repeated)?</a:t>
          </a:r>
        </a:p>
      </dsp:txBody>
      <dsp:txXfrm>
        <a:off x="6730751" y="2307089"/>
        <a:ext cx="1494829" cy="149482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E8C570-B2E0-4525-97BF-B09B8773306C}">
      <dsp:nvSpPr>
        <dsp:cNvPr id="0" name=""/>
        <dsp:cNvSpPr/>
      </dsp:nvSpPr>
      <dsp:spPr>
        <a:xfrm>
          <a:off x="4018" y="289069"/>
          <a:ext cx="1494829" cy="1494829"/>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solidFill>
                <a:sysClr val="window" lastClr="FFFFFF"/>
              </a:solidFill>
              <a:latin typeface="Calibri"/>
              <a:ea typeface="+mn-ea"/>
              <a:cs typeface="+mn-cs"/>
            </a:rPr>
            <a:t>Dilemma: Using the RHIA credential without passing the exam</a:t>
          </a:r>
        </a:p>
      </dsp:txBody>
      <dsp:txXfrm>
        <a:off x="4018" y="289069"/>
        <a:ext cx="1494829" cy="1494829"/>
      </dsp:txXfrm>
    </dsp:sp>
    <dsp:sp modelId="{5E3B784F-2917-4573-9C91-9E0ACE0A830B}">
      <dsp:nvSpPr>
        <dsp:cNvPr id="0" name=""/>
        <dsp:cNvSpPr/>
      </dsp:nvSpPr>
      <dsp:spPr>
        <a:xfrm rot="10800000">
          <a:off x="489838" y="1976918"/>
          <a:ext cx="523190" cy="409202"/>
        </a:xfrm>
        <a:prstGeom prst="triangle">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F42F8614-D80D-43DD-8EAA-C2463C27D105}">
      <dsp:nvSpPr>
        <dsp:cNvPr id="0" name=""/>
        <dsp:cNvSpPr/>
      </dsp:nvSpPr>
      <dsp:spPr>
        <a:xfrm>
          <a:off x="252907" y="2555978"/>
          <a:ext cx="997051" cy="9970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dirty="0">
              <a:solidFill>
                <a:sysClr val="window" lastClr="FFFFFF"/>
              </a:solidFill>
              <a:latin typeface="Calibri"/>
              <a:ea typeface="+mn-ea"/>
              <a:cs typeface="+mn-cs"/>
            </a:rPr>
            <a:t>Facts: Does not have RHIA and is using the credential. Co-worker knows </a:t>
          </a:r>
          <a:r>
            <a:rPr lang="en-US" sz="700" kern="1200" dirty="0" err="1">
              <a:solidFill>
                <a:sysClr val="window" lastClr="FFFFFF"/>
              </a:solidFill>
              <a:latin typeface="Calibri"/>
              <a:ea typeface="+mn-ea"/>
              <a:cs typeface="+mn-cs"/>
            </a:rPr>
            <a:t> </a:t>
          </a:r>
          <a:endParaRPr lang="en-US" sz="700" kern="1200" dirty="0">
            <a:solidFill>
              <a:sysClr val="window" lastClr="FFFFFF"/>
            </a:solidFill>
            <a:latin typeface="Calibri"/>
            <a:ea typeface="+mn-ea"/>
            <a:cs typeface="+mn-cs"/>
          </a:endParaRPr>
        </a:p>
      </dsp:txBody>
      <dsp:txXfrm>
        <a:off x="252907" y="2555978"/>
        <a:ext cx="997051" cy="997051"/>
      </dsp:txXfrm>
    </dsp:sp>
    <dsp:sp modelId="{9C6E6954-EAD3-4BFA-B65F-BF8AFD321E24}">
      <dsp:nvSpPr>
        <dsp:cNvPr id="0" name=""/>
        <dsp:cNvSpPr/>
      </dsp:nvSpPr>
      <dsp:spPr>
        <a:xfrm rot="5400000">
          <a:off x="1622541" y="2849902"/>
          <a:ext cx="523190" cy="409202"/>
        </a:xfrm>
        <a:prstGeom prst="triangle">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BE2CD574-81F1-41A7-A211-2AAAC80C9414}">
      <dsp:nvSpPr>
        <dsp:cNvPr id="0" name=""/>
        <dsp:cNvSpPr/>
      </dsp:nvSpPr>
      <dsp:spPr>
        <a:xfrm>
          <a:off x="2495152" y="2555978"/>
          <a:ext cx="997051" cy="9970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dirty="0">
              <a:solidFill>
                <a:sysClr val="window" lastClr="FFFFFF"/>
              </a:solidFill>
              <a:latin typeface="Calibri"/>
              <a:ea typeface="+mn-ea"/>
              <a:cs typeface="+mn-cs"/>
            </a:rPr>
            <a:t>Stakeholders:- Kristi, the department, AHIMA</a:t>
          </a:r>
        </a:p>
      </dsp:txBody>
      <dsp:txXfrm>
        <a:off x="2495152" y="2555978"/>
        <a:ext cx="997051" cy="997051"/>
      </dsp:txXfrm>
    </dsp:sp>
    <dsp:sp modelId="{53F14266-C7F0-4871-ACF4-99FFF28284FF}">
      <dsp:nvSpPr>
        <dsp:cNvPr id="0" name=""/>
        <dsp:cNvSpPr/>
      </dsp:nvSpPr>
      <dsp:spPr>
        <a:xfrm>
          <a:off x="2732082" y="1829311"/>
          <a:ext cx="523190" cy="409202"/>
        </a:xfrm>
        <a:prstGeom prst="triangle">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1AE615D6-7C45-46DB-9C10-4E48D028A438}">
      <dsp:nvSpPr>
        <dsp:cNvPr id="0" name=""/>
        <dsp:cNvSpPr/>
      </dsp:nvSpPr>
      <dsp:spPr>
        <a:xfrm>
          <a:off x="2495152" y="537958"/>
          <a:ext cx="997051" cy="9970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dirty="0">
              <a:solidFill>
                <a:sysClr val="window" lastClr="FFFFFF"/>
              </a:solidFill>
              <a:latin typeface="Calibri"/>
              <a:ea typeface="+mn-ea"/>
              <a:cs typeface="+mn-cs"/>
            </a:rPr>
            <a:t>Options: (1) Do nothing (2) Report to AHIMA (3) Terminate  employee (4) Repremand employee</a:t>
          </a:r>
        </a:p>
      </dsp:txBody>
      <dsp:txXfrm>
        <a:off x="2495152" y="537958"/>
        <a:ext cx="997051" cy="997051"/>
      </dsp:txXfrm>
    </dsp:sp>
    <dsp:sp modelId="{AB2BB195-E2E6-440B-892D-FF1DBEA2C182}">
      <dsp:nvSpPr>
        <dsp:cNvPr id="0" name=""/>
        <dsp:cNvSpPr/>
      </dsp:nvSpPr>
      <dsp:spPr>
        <a:xfrm rot="5400000">
          <a:off x="3864785" y="831882"/>
          <a:ext cx="523190" cy="409202"/>
        </a:xfrm>
        <a:prstGeom prst="triangle">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6503B3C8-D8D6-42BC-B0C8-82C53925EC0E}">
      <dsp:nvSpPr>
        <dsp:cNvPr id="0" name=""/>
        <dsp:cNvSpPr/>
      </dsp:nvSpPr>
      <dsp:spPr>
        <a:xfrm>
          <a:off x="4737396" y="537958"/>
          <a:ext cx="997051" cy="9970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dirty="0">
              <a:solidFill>
                <a:sysClr val="window" lastClr="FFFFFF"/>
              </a:solidFill>
              <a:latin typeface="Calibri"/>
              <a:ea typeface="+mn-ea"/>
              <a:cs typeface="+mn-cs"/>
            </a:rPr>
            <a:t>Decision Employee giving warning, told to stop using the RHIA, AHIMA notified</a:t>
          </a:r>
        </a:p>
      </dsp:txBody>
      <dsp:txXfrm>
        <a:off x="4737396" y="537958"/>
        <a:ext cx="997051" cy="997051"/>
      </dsp:txXfrm>
    </dsp:sp>
    <dsp:sp modelId="{BB3C79BA-B9C4-4D6E-8815-0B3806C88549}">
      <dsp:nvSpPr>
        <dsp:cNvPr id="0" name=""/>
        <dsp:cNvSpPr/>
      </dsp:nvSpPr>
      <dsp:spPr>
        <a:xfrm rot="10800000">
          <a:off x="4974327" y="1852474"/>
          <a:ext cx="523190" cy="409202"/>
        </a:xfrm>
        <a:prstGeom prst="triangle">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E37018AF-5016-4A97-8D3D-5A74E3F6BE4E}">
      <dsp:nvSpPr>
        <dsp:cNvPr id="0" name=""/>
        <dsp:cNvSpPr/>
      </dsp:nvSpPr>
      <dsp:spPr>
        <a:xfrm>
          <a:off x="4737396" y="2555978"/>
          <a:ext cx="997051" cy="9970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dirty="0">
              <a:solidFill>
                <a:sysClr val="window" lastClr="FFFFFF"/>
              </a:solidFill>
              <a:latin typeface="Calibri"/>
              <a:ea typeface="+mn-ea"/>
              <a:cs typeface="+mn-cs"/>
            </a:rPr>
            <a:t>Justification: The AHIMA Code of Ethics outlines that is is unethical to use the RHIA without earning it.</a:t>
          </a:r>
        </a:p>
      </dsp:txBody>
      <dsp:txXfrm>
        <a:off x="4737396" y="2555978"/>
        <a:ext cx="997051" cy="997051"/>
      </dsp:txXfrm>
    </dsp:sp>
    <dsp:sp modelId="{7668C832-CACB-4717-8DC1-BB24AB293DD1}">
      <dsp:nvSpPr>
        <dsp:cNvPr id="0" name=""/>
        <dsp:cNvSpPr/>
      </dsp:nvSpPr>
      <dsp:spPr>
        <a:xfrm rot="5400000">
          <a:off x="5982585" y="2849902"/>
          <a:ext cx="523190" cy="409202"/>
        </a:xfrm>
        <a:prstGeom prst="triangle">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33786F37-1722-414D-B918-2C24D23F4E77}">
      <dsp:nvSpPr>
        <dsp:cNvPr id="0" name=""/>
        <dsp:cNvSpPr/>
      </dsp:nvSpPr>
      <dsp:spPr>
        <a:xfrm>
          <a:off x="6730751" y="2307089"/>
          <a:ext cx="1494829" cy="1494829"/>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solidFill>
                <a:sysClr val="window" lastClr="FFFFFF"/>
              </a:solidFill>
              <a:latin typeface="Calibri"/>
              <a:ea typeface="+mn-ea"/>
              <a:cs typeface="+mn-cs"/>
            </a:rPr>
            <a:t>Prevention: Employees taking exams must bring results to the supervisor </a:t>
          </a:r>
        </a:p>
      </dsp:txBody>
      <dsp:txXfrm>
        <a:off x="6730751" y="2307089"/>
        <a:ext cx="1494829" cy="1494829"/>
      </dsp:txXfrm>
    </dsp:sp>
  </dsp:spTree>
</dsp:drawing>
</file>

<file path=ppt/diagrams/layout1.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16CE90D-614B-5042-BB3B-997BC1CD2487}" type="datetimeFigureOut">
              <a:rPr lang="en-US" smtClean="0"/>
              <a:pPr/>
              <a:t>7/22/2016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544E58-D5C7-8A40-B70F-5AB6382F99D5}" type="slidenum">
              <a:rPr lang="en-US" smtClean="0"/>
              <a:pPr/>
              <a:t>‹#›</a:t>
            </a:fld>
            <a:endParaRPr lang="en-US"/>
          </a:p>
        </p:txBody>
      </p:sp>
    </p:spTree>
    <p:extLst>
      <p:ext uri="{BB962C8B-B14F-4D97-AF65-F5344CB8AC3E}">
        <p14:creationId xmlns="" xmlns:p14="http://schemas.microsoft.com/office/powerpoint/2010/main" val="5624286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336B6B-5538-437E-A1C4-C8225ABF0398}" type="datetimeFigureOut">
              <a:rPr lang="en-US" smtClean="0"/>
              <a:pPr/>
              <a:t>7/22/2016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3F9306-14AC-4452-9887-0DE5CBCC17C5}" type="slidenum">
              <a:rPr lang="en-US" smtClean="0"/>
              <a:pPr/>
              <a:t>‹#›</a:t>
            </a:fld>
            <a:endParaRPr lang="en-US"/>
          </a:p>
        </p:txBody>
      </p:sp>
    </p:spTree>
    <p:extLst>
      <p:ext uri="{BB962C8B-B14F-4D97-AF65-F5344CB8AC3E}">
        <p14:creationId xmlns="" xmlns:p14="http://schemas.microsoft.com/office/powerpoint/2010/main" val="96015871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Moral values: A system of principles by which one guides one’s life, usually with regard to right or wrong </a:t>
            </a:r>
          </a:p>
          <a:p>
            <a:r>
              <a:rPr lang="en-US" dirty="0" smtClean="0"/>
              <a:t>Ethical Principles: Helps with decision making </a:t>
            </a:r>
          </a:p>
          <a:p>
            <a:endParaRPr lang="en-US" dirty="0"/>
          </a:p>
        </p:txBody>
      </p:sp>
      <p:sp>
        <p:nvSpPr>
          <p:cNvPr id="4" name="Slide Number Placeholder 3"/>
          <p:cNvSpPr>
            <a:spLocks noGrp="1"/>
          </p:cNvSpPr>
          <p:nvPr>
            <p:ph type="sldNum" sz="quarter" idx="10"/>
          </p:nvPr>
        </p:nvSpPr>
        <p:spPr/>
        <p:txBody>
          <a:bodyPr/>
          <a:lstStyle/>
          <a:p>
            <a:fld id="{9370220F-070F-4CBF-96F1-6CC9A964CDA1}" type="slidenum">
              <a:rPr lang="en-US" smtClean="0"/>
              <a:pPr/>
              <a:t>4</a:t>
            </a:fld>
            <a:endParaRPr lang="en-US"/>
          </a:p>
        </p:txBody>
      </p:sp>
    </p:spTree>
    <p:extLst>
      <p:ext uri="{BB962C8B-B14F-4D97-AF65-F5344CB8AC3E}">
        <p14:creationId xmlns:p14="http://schemas.microsoft.com/office/powerpoint/2010/main" xmlns="" val="19572451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2016AHIMA_TitleSlide.jpg"/>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0" y="-35085"/>
            <a:ext cx="9143999" cy="1142999"/>
          </a:xfrm>
          <a:noFill/>
        </p:spPr>
        <p:txBody>
          <a:bodyPr/>
          <a:lstStyle>
            <a:lvl1pPr algn="ctr">
              <a:defRPr lang="en-US" dirty="0">
                <a:solidFill>
                  <a:schemeClr val="bg2">
                    <a:lumMod val="50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655495" y="1277050"/>
            <a:ext cx="5374488" cy="1326166"/>
          </a:xfrm>
        </p:spPr>
        <p:txBody>
          <a:bodyPr>
            <a:normAutofit/>
          </a:bodyPr>
          <a:lstStyle>
            <a:lvl1pPr marL="0" indent="0" algn="l">
              <a:buNone/>
              <a:defRPr sz="2800">
                <a:solidFill>
                  <a:srgbClr val="8C263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Text Box 15"/>
          <p:cNvSpPr txBox="1">
            <a:spLocks noChangeArrowheads="1"/>
          </p:cNvSpPr>
          <p:nvPr userDrawn="1"/>
        </p:nvSpPr>
        <p:spPr bwMode="auto">
          <a:xfrm>
            <a:off x="239477" y="6562695"/>
            <a:ext cx="697443" cy="200055"/>
          </a:xfrm>
          <a:prstGeom prst="rect">
            <a:avLst/>
          </a:prstGeom>
          <a:noFill/>
          <a:ln w="9525">
            <a:noFill/>
            <a:miter lim="800000"/>
            <a:headEnd/>
            <a:tailEnd/>
          </a:ln>
          <a:effectLst/>
        </p:spPr>
        <p:txBody>
          <a:bodyPr wrap="square">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50000"/>
              </a:spcBef>
            </a:pPr>
            <a:r>
              <a:rPr lang="en-US" sz="700" dirty="0">
                <a:solidFill>
                  <a:schemeClr val="tx1">
                    <a:lumMod val="50000"/>
                    <a:lumOff val="50000"/>
                  </a:schemeClr>
                </a:solidFill>
                <a:latin typeface="Arial" pitchFamily="-111" charset="0"/>
              </a:rPr>
              <a:t>© </a:t>
            </a:r>
            <a:r>
              <a:rPr lang="en-US" sz="700" dirty="0" smtClean="0">
                <a:solidFill>
                  <a:schemeClr val="tx1">
                    <a:lumMod val="50000"/>
                    <a:lumOff val="50000"/>
                  </a:schemeClr>
                </a:solidFill>
                <a:latin typeface="Arial" pitchFamily="-111" charset="0"/>
              </a:rPr>
              <a:t>2016</a:t>
            </a:r>
            <a:endParaRPr lang="en-US" sz="700" dirty="0">
              <a:solidFill>
                <a:schemeClr val="tx1">
                  <a:lumMod val="50000"/>
                  <a:lumOff val="50000"/>
                </a:schemeClr>
              </a:solidFill>
              <a:latin typeface="Arial" pitchFamily="-111" charset="0"/>
            </a:endParaRPr>
          </a:p>
        </p:txBody>
      </p:sp>
    </p:spTree>
    <p:extLst>
      <p:ext uri="{BB962C8B-B14F-4D97-AF65-F5344CB8AC3E}">
        <p14:creationId xmlns="" xmlns:p14="http://schemas.microsoft.com/office/powerpoint/2010/main" val="40219352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282071697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2016AHIMA_MasterSlide.jpg"/>
          <p:cNvPicPr>
            <a:picLocks noChangeAspect="1"/>
          </p:cNvPicPr>
          <p:nvPr userDrawn="1"/>
        </p:nvPicPr>
        <p:blipFill>
          <a:blip r:embed="rId4">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701674"/>
            <a:ext cx="8229600" cy="89112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034859"/>
            <a:ext cx="8229600" cy="409130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p:nvPr userDrawn="1"/>
        </p:nvSpPr>
        <p:spPr>
          <a:xfrm>
            <a:off x="222250" y="6223000"/>
            <a:ext cx="8741833" cy="5397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AHIMAPress LOGO.jpg"/>
          <p:cNvPicPr>
            <a:picLocks noChangeAspect="1"/>
          </p:cNvPicPr>
          <p:nvPr userDrawn="1"/>
        </p:nvPicPr>
        <p:blipFill>
          <a:blip r:embed="rId5"/>
          <a:stretch>
            <a:fillRect/>
          </a:stretch>
        </p:blipFill>
        <p:spPr>
          <a:xfrm>
            <a:off x="7610475" y="6320832"/>
            <a:ext cx="1076325" cy="377190"/>
          </a:xfrm>
          <a:prstGeom prst="rect">
            <a:avLst/>
          </a:prstGeom>
        </p:spPr>
      </p:pic>
      <p:sp>
        <p:nvSpPr>
          <p:cNvPr id="6" name="Text Box 15"/>
          <p:cNvSpPr txBox="1">
            <a:spLocks noChangeArrowheads="1"/>
          </p:cNvSpPr>
          <p:nvPr userDrawn="1"/>
        </p:nvSpPr>
        <p:spPr bwMode="auto">
          <a:xfrm>
            <a:off x="239477" y="6562695"/>
            <a:ext cx="697443" cy="200055"/>
          </a:xfrm>
          <a:prstGeom prst="rect">
            <a:avLst/>
          </a:prstGeom>
          <a:noFill/>
          <a:ln w="9525">
            <a:noFill/>
            <a:miter lim="800000"/>
            <a:headEnd/>
            <a:tailEnd/>
          </a:ln>
          <a:effectLst/>
        </p:spPr>
        <p:txBody>
          <a:bodyPr wrap="square">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50000"/>
              </a:spcBef>
            </a:pPr>
            <a:r>
              <a:rPr lang="en-US" sz="700" dirty="0">
                <a:solidFill>
                  <a:schemeClr val="tx1">
                    <a:lumMod val="50000"/>
                    <a:lumOff val="50000"/>
                  </a:schemeClr>
                </a:solidFill>
                <a:latin typeface="Arial" pitchFamily="-111" charset="0"/>
              </a:rPr>
              <a:t>© </a:t>
            </a:r>
            <a:r>
              <a:rPr lang="en-US" sz="700" dirty="0" smtClean="0">
                <a:solidFill>
                  <a:schemeClr val="tx1">
                    <a:lumMod val="50000"/>
                    <a:lumOff val="50000"/>
                  </a:schemeClr>
                </a:solidFill>
                <a:latin typeface="Arial" pitchFamily="-111" charset="0"/>
              </a:rPr>
              <a:t>2016</a:t>
            </a:r>
            <a:endParaRPr lang="en-US" sz="700" dirty="0">
              <a:solidFill>
                <a:schemeClr val="tx1">
                  <a:lumMod val="50000"/>
                  <a:lumOff val="50000"/>
                </a:schemeClr>
              </a:solidFill>
              <a:latin typeface="Arial" pitchFamily="-111" charset="0"/>
            </a:endParaRPr>
          </a:p>
        </p:txBody>
      </p:sp>
    </p:spTree>
    <p:extLst>
      <p:ext uri="{BB962C8B-B14F-4D97-AF65-F5344CB8AC3E}">
        <p14:creationId xmlns="" xmlns:p14="http://schemas.microsoft.com/office/powerpoint/2010/main" val="3989425202"/>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l" defTabSz="457200" rtl="0" eaLnBrk="1" latinLnBrk="0" hangingPunct="1">
        <a:spcBef>
          <a:spcPct val="0"/>
        </a:spcBef>
        <a:buNone/>
        <a:defRPr sz="4400" kern="1200">
          <a:solidFill>
            <a:srgbClr val="8C2638"/>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Courier New" pitchFamily="49" charset="0"/>
        <a:buChar char="o"/>
        <a:defRPr sz="28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275004"/>
            <a:ext cx="9143999" cy="1142999"/>
          </a:xfrm>
        </p:spPr>
        <p:txBody>
          <a:bodyPr>
            <a:normAutofit fontScale="90000"/>
          </a:bodyPr>
          <a:lstStyle/>
          <a:p>
            <a:r>
              <a:rPr lang="en-US" i="1" dirty="0" smtClean="0">
                <a:solidFill>
                  <a:srgbClr val="8D1B29"/>
                </a:solidFill>
                <a:latin typeface="Arial" pitchFamily="34" charset="0"/>
                <a:cs typeface="Arial" pitchFamily="34" charset="0"/>
              </a:rPr>
              <a:t>Health Information Management: Concepts, Principles, and Practice</a:t>
            </a:r>
            <a:r>
              <a:rPr lang="en-US" dirty="0" smtClean="0">
                <a:solidFill>
                  <a:srgbClr val="8D1B29"/>
                </a:solidFill>
                <a:latin typeface="Arial" pitchFamily="34" charset="0"/>
                <a:cs typeface="Arial" pitchFamily="34" charset="0"/>
              </a:rPr>
              <a:t/>
            </a:r>
            <a:br>
              <a:rPr lang="en-US" dirty="0" smtClean="0">
                <a:solidFill>
                  <a:srgbClr val="8D1B29"/>
                </a:solidFill>
                <a:latin typeface="Arial" pitchFamily="34" charset="0"/>
                <a:cs typeface="Arial" pitchFamily="34" charset="0"/>
              </a:rPr>
            </a:br>
            <a:r>
              <a:rPr lang="en-US" dirty="0" smtClean="0">
                <a:solidFill>
                  <a:srgbClr val="8D1B29"/>
                </a:solidFill>
                <a:latin typeface="Arial" pitchFamily="34" charset="0"/>
                <a:cs typeface="Arial" pitchFamily="34" charset="0"/>
              </a:rPr>
              <a:t>Fifth Edition</a:t>
            </a:r>
            <a:endParaRPr lang="en-US" dirty="0"/>
          </a:p>
        </p:txBody>
      </p:sp>
      <p:sp>
        <p:nvSpPr>
          <p:cNvPr id="6" name="Subtitle 5"/>
          <p:cNvSpPr>
            <a:spLocks noGrp="1"/>
          </p:cNvSpPr>
          <p:nvPr>
            <p:ph type="subTitle" idx="1"/>
          </p:nvPr>
        </p:nvSpPr>
        <p:spPr>
          <a:xfrm>
            <a:off x="1866911" y="1642796"/>
            <a:ext cx="5374488" cy="1326166"/>
          </a:xfrm>
        </p:spPr>
        <p:txBody>
          <a:bodyPr>
            <a:normAutofit fontScale="92500" lnSpcReduction="10000"/>
          </a:bodyPr>
          <a:lstStyle/>
          <a:p>
            <a:pPr algn="ctr"/>
            <a:r>
              <a:rPr lang="en-US" dirty="0" smtClean="0"/>
              <a:t>Chapter </a:t>
            </a:r>
            <a:r>
              <a:rPr lang="en-US" dirty="0" smtClean="0"/>
              <a:t>28 </a:t>
            </a:r>
            <a:endParaRPr lang="en-US" dirty="0" smtClean="0"/>
          </a:p>
          <a:p>
            <a:pPr algn="ctr"/>
            <a:r>
              <a:rPr lang="en-US" dirty="0" smtClean="0"/>
              <a:t>Ethical Issues in Health Information Management</a:t>
            </a:r>
            <a:endParaRPr lang="en-US" dirty="0" smtClean="0"/>
          </a:p>
          <a:p>
            <a:pPr algn="ctr"/>
            <a:endParaRPr lang="en-US" dirty="0" smtClean="0"/>
          </a:p>
        </p:txBody>
      </p:sp>
    </p:spTree>
    <p:extLst>
      <p:ext uri="{BB962C8B-B14F-4D97-AF65-F5344CB8AC3E}">
        <p14:creationId xmlns="" xmlns:p14="http://schemas.microsoft.com/office/powerpoint/2010/main" val="3070497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Foundations of HIM</a:t>
            </a:r>
            <a:endParaRPr lang="en-US" dirty="0"/>
          </a:p>
        </p:txBody>
      </p:sp>
      <p:sp>
        <p:nvSpPr>
          <p:cNvPr id="3" name="Content Placeholder 2"/>
          <p:cNvSpPr>
            <a:spLocks noGrp="1"/>
          </p:cNvSpPr>
          <p:nvPr>
            <p:ph idx="1"/>
          </p:nvPr>
        </p:nvSpPr>
        <p:spPr/>
        <p:txBody>
          <a:bodyPr/>
          <a:lstStyle/>
          <a:p>
            <a:r>
              <a:rPr lang="en-US" dirty="0" smtClean="0"/>
              <a:t>First ethical pledge was present in 1934 by Grace </a:t>
            </a:r>
            <a:r>
              <a:rPr lang="en-US" dirty="0"/>
              <a:t>W</a:t>
            </a:r>
            <a:r>
              <a:rPr lang="en-US" dirty="0" smtClean="0"/>
              <a:t>hiting Myers</a:t>
            </a:r>
          </a:p>
          <a:p>
            <a:pPr marL="800100" lvl="2" indent="0">
              <a:buNone/>
            </a:pPr>
            <a:r>
              <a:rPr lang="en-US" i="1" dirty="0" smtClean="0"/>
              <a:t>“I pledge myself to give out no information from any clinical record placed in my charge, or from any other source to any person whatsoever, except upon order from the chief executive officer of the institution which I may be serving” (Huffman 1972). </a:t>
            </a:r>
            <a:endParaRPr lang="en-US" i="1" dirty="0"/>
          </a:p>
        </p:txBody>
      </p:sp>
    </p:spTree>
    <p:extLst>
      <p:ext uri="{BB962C8B-B14F-4D97-AF65-F5344CB8AC3E}">
        <p14:creationId xmlns:p14="http://schemas.microsoft.com/office/powerpoint/2010/main" xmlns="" val="1784167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Protection of Privacy</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Freedom from unauthorized intrusion in healthcare, includes the right of a patient to control the disclosure of protected health information</a:t>
            </a:r>
            <a:endParaRPr lang="en-US" dirty="0"/>
          </a:p>
        </p:txBody>
      </p:sp>
    </p:spTree>
    <p:extLst>
      <p:ext uri="{BB962C8B-B14F-4D97-AF65-F5344CB8AC3E}">
        <p14:creationId xmlns:p14="http://schemas.microsoft.com/office/powerpoint/2010/main" xmlns="" val="1542264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Maintenance of Confidentiality</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Confidentiality is a legal and ethical concept that requires healthcare providers to protect health records and other personal and private information from unauthorized use or disclosure </a:t>
            </a:r>
            <a:endParaRPr lang="en-US" dirty="0"/>
          </a:p>
        </p:txBody>
      </p:sp>
    </p:spTree>
    <p:extLst>
      <p:ext uri="{BB962C8B-B14F-4D97-AF65-F5344CB8AC3E}">
        <p14:creationId xmlns:p14="http://schemas.microsoft.com/office/powerpoint/2010/main" xmlns="" val="3967377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AHIMA Code of Ethics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a:t>
            </a:r>
            <a:r>
              <a:rPr lang="en-US" i="1" dirty="0" smtClean="0"/>
              <a:t>The ethical obligations of the HIM professional include the safeguarding of privacy and security of health information; disclosure of health information; development, use and maintenance of health information systems and health information; and ensuring the accessibility and integrity of health information</a:t>
            </a:r>
            <a:r>
              <a:rPr lang="en-US" dirty="0" smtClean="0"/>
              <a:t>” </a:t>
            </a:r>
          </a:p>
          <a:p>
            <a:pPr marL="0" indent="0">
              <a:buNone/>
            </a:pPr>
            <a:r>
              <a:rPr lang="en-US" sz="1800" dirty="0" smtClean="0"/>
              <a:t>(AHIMA 2011 Preamble to Code of Ethics)</a:t>
            </a:r>
            <a:endParaRPr lang="en-US" sz="1800" dirty="0"/>
          </a:p>
        </p:txBody>
      </p:sp>
    </p:spTree>
    <p:extLst>
      <p:ext uri="{BB962C8B-B14F-4D97-AF65-F5344CB8AC3E}">
        <p14:creationId xmlns:p14="http://schemas.microsoft.com/office/powerpoint/2010/main" xmlns="" val="2302410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xmlns="" val="0"/>
              </a:ext>
            </a:extLst>
          </a:blip>
          <a:srcRect l="10712" t="8204" r="10977" b="8308"/>
          <a:stretch/>
        </p:blipFill>
        <p:spPr>
          <a:xfrm>
            <a:off x="1128525" y="534573"/>
            <a:ext cx="3935843" cy="5430129"/>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xmlns="" val="0"/>
              </a:ext>
            </a:extLst>
          </a:blip>
          <a:srcRect l="10182" t="8000" r="11242" b="48923"/>
          <a:stretch/>
        </p:blipFill>
        <p:spPr>
          <a:xfrm>
            <a:off x="5064368" y="1814637"/>
            <a:ext cx="3727938" cy="2644821"/>
          </a:xfrm>
          <a:prstGeom prst="rect">
            <a:avLst/>
          </a:prstGeom>
        </p:spPr>
      </p:pic>
    </p:spTree>
    <p:extLst>
      <p:ext uri="{BB962C8B-B14F-4D97-AF65-F5344CB8AC3E}">
        <p14:creationId xmlns:p14="http://schemas.microsoft.com/office/powerpoint/2010/main" xmlns="" val="3803155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Professional Values and Obligations</a:t>
            </a:r>
            <a:endParaRPr lang="en-US" dirty="0"/>
          </a:p>
        </p:txBody>
      </p:sp>
      <p:sp>
        <p:nvSpPr>
          <p:cNvPr id="3" name="Content Placeholder 2"/>
          <p:cNvSpPr>
            <a:spLocks noGrp="1"/>
          </p:cNvSpPr>
          <p:nvPr>
            <p:ph idx="1"/>
          </p:nvPr>
        </p:nvSpPr>
        <p:spPr>
          <a:xfrm>
            <a:off x="457200" y="2011679"/>
            <a:ext cx="8229600" cy="3792365"/>
          </a:xfrm>
        </p:spPr>
        <p:txBody>
          <a:bodyPr/>
          <a:lstStyle/>
          <a:p>
            <a:r>
              <a:rPr lang="en-US" dirty="0" smtClean="0"/>
              <a:t>Quality</a:t>
            </a:r>
          </a:p>
          <a:p>
            <a:r>
              <a:rPr lang="en-US" dirty="0" smtClean="0"/>
              <a:t>Integrity</a:t>
            </a:r>
            <a:endParaRPr lang="en-US" dirty="0" smtClean="0"/>
          </a:p>
          <a:p>
            <a:r>
              <a:rPr lang="en-US" dirty="0" smtClean="0"/>
              <a:t>Respect</a:t>
            </a:r>
            <a:endParaRPr lang="en-US" dirty="0" smtClean="0"/>
          </a:p>
          <a:p>
            <a:r>
              <a:rPr lang="en-US" dirty="0" smtClean="0"/>
              <a:t>Leadership</a:t>
            </a:r>
            <a:endParaRPr lang="en-US" dirty="0" smtClean="0"/>
          </a:p>
          <a:p>
            <a:pPr>
              <a:buNone/>
            </a:pPr>
            <a:endParaRPr lang="en-US" dirty="0"/>
          </a:p>
        </p:txBody>
      </p:sp>
    </p:spTree>
    <p:extLst>
      <p:ext uri="{BB962C8B-B14F-4D97-AF65-F5344CB8AC3E}">
        <p14:creationId xmlns:p14="http://schemas.microsoft.com/office/powerpoint/2010/main" xmlns="" val="4090553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Identity Theft</a:t>
            </a:r>
            <a:endParaRPr lang="en-US" dirty="0"/>
          </a:p>
        </p:txBody>
      </p:sp>
      <p:sp>
        <p:nvSpPr>
          <p:cNvPr id="3" name="Content Placeholder 2"/>
          <p:cNvSpPr>
            <a:spLocks noGrp="1"/>
          </p:cNvSpPr>
          <p:nvPr>
            <p:ph idx="1"/>
          </p:nvPr>
        </p:nvSpPr>
        <p:spPr/>
        <p:txBody>
          <a:bodyPr/>
          <a:lstStyle/>
          <a:p>
            <a:r>
              <a:rPr lang="en-US" dirty="0" smtClean="0"/>
              <a:t>The fraudulent use of an individual’s identifying information in a healthcare setting</a:t>
            </a:r>
            <a:endParaRPr lang="en-US" dirty="0"/>
          </a:p>
        </p:txBody>
      </p:sp>
    </p:spTree>
    <p:extLst>
      <p:ext uri="{BB962C8B-B14F-4D97-AF65-F5344CB8AC3E}">
        <p14:creationId xmlns:p14="http://schemas.microsoft.com/office/powerpoint/2010/main" xmlns="" val="408737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Decision Making </a:t>
            </a:r>
            <a:endParaRPr lang="en-US" dirty="0"/>
          </a:p>
        </p:txBody>
      </p:sp>
      <p:graphicFrame>
        <p:nvGraphicFramePr>
          <p:cNvPr id="4" name="Content Placeholder 3"/>
          <p:cNvGraphicFramePr>
            <a:graphicFrameLocks noGrp="1"/>
          </p:cNvGraphicFramePr>
          <p:nvPr>
            <p:ph idx="1"/>
          </p:nvPr>
        </p:nvGraphicFramePr>
        <p:xfrm>
          <a:off x="457200" y="2035175"/>
          <a:ext cx="8229600" cy="4090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54081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Process </a:t>
            </a:r>
            <a:endParaRPr lang="en-US" dirty="0"/>
          </a:p>
        </p:txBody>
      </p:sp>
      <p:graphicFrame>
        <p:nvGraphicFramePr>
          <p:cNvPr id="4" name="Content Placeholder 3"/>
          <p:cNvGraphicFramePr>
            <a:graphicFrameLocks noGrp="1"/>
          </p:cNvGraphicFramePr>
          <p:nvPr>
            <p:ph idx="1"/>
          </p:nvPr>
        </p:nvGraphicFramePr>
        <p:xfrm>
          <a:off x="457200" y="2035175"/>
          <a:ext cx="8229600" cy="4090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129358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Breach of Healthcare Ethics </a:t>
            </a:r>
            <a:endParaRPr lang="en-US" dirty="0"/>
          </a:p>
        </p:txBody>
      </p:sp>
      <p:sp>
        <p:nvSpPr>
          <p:cNvPr id="3" name="Content Placeholder 2"/>
          <p:cNvSpPr>
            <a:spLocks noGrp="1"/>
          </p:cNvSpPr>
          <p:nvPr>
            <p:ph idx="1"/>
          </p:nvPr>
        </p:nvSpPr>
        <p:spPr/>
        <p:txBody>
          <a:bodyPr/>
          <a:lstStyle/>
          <a:p>
            <a:r>
              <a:rPr lang="en-US" dirty="0" smtClean="0"/>
              <a:t>Medical Ethics Committee</a:t>
            </a:r>
          </a:p>
          <a:p>
            <a:r>
              <a:rPr lang="en-US" dirty="0" smtClean="0"/>
              <a:t>HIM </a:t>
            </a:r>
            <a:r>
              <a:rPr lang="en-US" dirty="0" smtClean="0"/>
              <a:t>Ethics responsibilities </a:t>
            </a:r>
            <a:endParaRPr lang="en-US" dirty="0"/>
          </a:p>
        </p:txBody>
      </p:sp>
    </p:spTree>
    <p:extLst>
      <p:ext uri="{BB962C8B-B14F-4D97-AF65-F5344CB8AC3E}">
        <p14:creationId xmlns:p14="http://schemas.microsoft.com/office/powerpoint/2010/main" xmlns="" val="3672868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 </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Examine ethics and ethical dilemmas</a:t>
            </a:r>
          </a:p>
          <a:p>
            <a:pPr lvl="0"/>
            <a:r>
              <a:rPr lang="en-US" dirty="0"/>
              <a:t>Interpret the concepts of morality, code of conduct, and moral judgment</a:t>
            </a:r>
          </a:p>
          <a:p>
            <a:pPr lvl="0"/>
            <a:r>
              <a:rPr lang="en-US" dirty="0"/>
              <a:t>Assess the AHIMA Code of Ethics </a:t>
            </a:r>
          </a:p>
          <a:p>
            <a:pPr lvl="0"/>
            <a:r>
              <a:rPr lang="en-US" dirty="0"/>
              <a:t>Differentiate how cultural issues affect health and healthcare quality, cost, and health information management </a:t>
            </a:r>
          </a:p>
          <a:p>
            <a:pPr lvl="0"/>
            <a:r>
              <a:rPr lang="en-US" dirty="0"/>
              <a:t>Evaluate the consequences of a breach of healthcare ethics</a:t>
            </a:r>
          </a:p>
          <a:p>
            <a:pPr lvl="0"/>
            <a:r>
              <a:rPr lang="en-US" dirty="0"/>
              <a:t>Determine the ethical issues related to research </a:t>
            </a:r>
          </a:p>
          <a:p>
            <a:pPr lvl="0"/>
            <a:r>
              <a:rPr lang="en-US" dirty="0"/>
              <a:t>Apply HIM ethical standards of practice</a:t>
            </a:r>
          </a:p>
          <a:p>
            <a:pPr lvl="0"/>
            <a:r>
              <a:rPr lang="en-US" dirty="0"/>
              <a:t>Evaluate the culture of a department and policies that support a culture of diversity </a:t>
            </a:r>
          </a:p>
        </p:txBody>
      </p:sp>
    </p:spTree>
    <p:extLst>
      <p:ext uri="{BB962C8B-B14F-4D97-AF65-F5344CB8AC3E}">
        <p14:creationId xmlns:p14="http://schemas.microsoft.com/office/powerpoint/2010/main" xmlns="" val="3166360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HIM Ethical Problems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Documentation and Privacy</a:t>
            </a:r>
          </a:p>
          <a:p>
            <a:r>
              <a:rPr lang="en-US" dirty="0" smtClean="0"/>
              <a:t>Release of Information</a:t>
            </a:r>
          </a:p>
          <a:p>
            <a:r>
              <a:rPr lang="en-US" dirty="0" smtClean="0"/>
              <a:t>Coding</a:t>
            </a:r>
          </a:p>
          <a:p>
            <a:r>
              <a:rPr lang="en-US" dirty="0" smtClean="0"/>
              <a:t>Quality Management</a:t>
            </a:r>
          </a:p>
          <a:p>
            <a:r>
              <a:rPr lang="en-US" dirty="0" smtClean="0"/>
              <a:t>Decision Support </a:t>
            </a:r>
          </a:p>
          <a:p>
            <a:r>
              <a:rPr lang="en-US" dirty="0" smtClean="0"/>
              <a:t>Public Health </a:t>
            </a:r>
          </a:p>
          <a:p>
            <a:r>
              <a:rPr lang="en-US" dirty="0" smtClean="0"/>
              <a:t>Managed Care </a:t>
            </a:r>
          </a:p>
          <a:p>
            <a:r>
              <a:rPr lang="en-US" dirty="0" smtClean="0"/>
              <a:t>Sensitive Health Information</a:t>
            </a:r>
          </a:p>
          <a:p>
            <a:r>
              <a:rPr lang="en-US" dirty="0" smtClean="0"/>
              <a:t>Research</a:t>
            </a:r>
          </a:p>
          <a:p>
            <a:r>
              <a:rPr lang="en-US" dirty="0" smtClean="0"/>
              <a:t>EHR </a:t>
            </a:r>
          </a:p>
          <a:p>
            <a:endParaRPr lang="en-US" dirty="0"/>
          </a:p>
        </p:txBody>
      </p:sp>
    </p:spTree>
    <p:extLst>
      <p:ext uri="{BB962C8B-B14F-4D97-AF65-F5344CB8AC3E}">
        <p14:creationId xmlns:p14="http://schemas.microsoft.com/office/powerpoint/2010/main" xmlns="" val="1967007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a:xfrm>
            <a:off x="457200" y="1632607"/>
            <a:ext cx="8229600" cy="4091304"/>
          </a:xfrm>
        </p:spPr>
        <p:txBody>
          <a:bodyPr>
            <a:normAutofit/>
          </a:bodyPr>
          <a:lstStyle/>
          <a:p>
            <a:r>
              <a:rPr lang="en-US" dirty="0" smtClean="0"/>
              <a:t>HIM professionals are guided by a code of conduct and a professional code of Ethics </a:t>
            </a:r>
          </a:p>
          <a:p>
            <a:r>
              <a:rPr lang="en-US" dirty="0" smtClean="0"/>
              <a:t>A </a:t>
            </a:r>
            <a:r>
              <a:rPr lang="en-US" dirty="0" smtClean="0"/>
              <a:t>set of principles regarding business practices and professional behavior </a:t>
            </a:r>
          </a:p>
          <a:p>
            <a:r>
              <a:rPr lang="en-US" dirty="0" smtClean="0"/>
              <a:t>Ethics </a:t>
            </a:r>
            <a:r>
              <a:rPr lang="en-US" dirty="0" smtClean="0"/>
              <a:t>is the field of study addressing moral principles, theories, and values </a:t>
            </a:r>
            <a:endParaRPr lang="en-US" dirty="0"/>
          </a:p>
        </p:txBody>
      </p:sp>
    </p:spTree>
    <p:extLst>
      <p:ext uri="{BB962C8B-B14F-4D97-AF65-F5344CB8AC3E}">
        <p14:creationId xmlns:p14="http://schemas.microsoft.com/office/powerpoint/2010/main" xmlns="" val="3114598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Moral Values and Ethical Principles</a:t>
            </a:r>
            <a:endParaRPr lang="en-US" dirty="0"/>
          </a:p>
        </p:txBody>
      </p:sp>
      <p:sp>
        <p:nvSpPr>
          <p:cNvPr id="3" name="Content Placeholder 2"/>
          <p:cNvSpPr>
            <a:spLocks noGrp="1"/>
          </p:cNvSpPr>
          <p:nvPr>
            <p:ph idx="1"/>
          </p:nvPr>
        </p:nvSpPr>
        <p:spPr>
          <a:xfrm>
            <a:off x="457200" y="1723132"/>
            <a:ext cx="8229600" cy="4091304"/>
          </a:xfrm>
        </p:spPr>
        <p:txBody>
          <a:bodyPr>
            <a:normAutofit fontScale="92500" lnSpcReduction="10000"/>
          </a:bodyPr>
          <a:lstStyle/>
          <a:p>
            <a:r>
              <a:rPr lang="en-US" dirty="0" smtClean="0"/>
              <a:t>Altruism</a:t>
            </a:r>
          </a:p>
          <a:p>
            <a:r>
              <a:rPr lang="en-US" dirty="0" smtClean="0"/>
              <a:t>Autonomy</a:t>
            </a:r>
          </a:p>
          <a:p>
            <a:r>
              <a:rPr lang="en-US" dirty="0" smtClean="0"/>
              <a:t>Beneficence</a:t>
            </a:r>
          </a:p>
          <a:p>
            <a:r>
              <a:rPr lang="en-US" dirty="0" smtClean="0"/>
              <a:t>Consequentialism</a:t>
            </a:r>
          </a:p>
          <a:p>
            <a:r>
              <a:rPr lang="en-US" dirty="0" smtClean="0"/>
              <a:t>Deontology </a:t>
            </a:r>
            <a:endParaRPr lang="en-US" dirty="0"/>
          </a:p>
          <a:p>
            <a:r>
              <a:rPr lang="en-US" dirty="0" smtClean="0"/>
              <a:t>Egoism</a:t>
            </a:r>
          </a:p>
          <a:p>
            <a:r>
              <a:rPr lang="en-US" dirty="0" smtClean="0"/>
              <a:t>Least Harm</a:t>
            </a:r>
          </a:p>
          <a:p>
            <a:r>
              <a:rPr lang="en-US" dirty="0" smtClean="0"/>
              <a:t>Utilitarianism</a:t>
            </a:r>
          </a:p>
        </p:txBody>
      </p:sp>
    </p:spTree>
    <p:extLst>
      <p:ext uri="{BB962C8B-B14F-4D97-AF65-F5344CB8AC3E}">
        <p14:creationId xmlns:p14="http://schemas.microsoft.com/office/powerpoint/2010/main" xmlns="" val="3418811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Cultural Competence</a:t>
            </a:r>
            <a:r>
              <a:rPr lang="en-US" dirty="0"/>
              <a:t> </a:t>
            </a:r>
            <a:r>
              <a:rPr lang="en-US" dirty="0" smtClean="0"/>
              <a:t>and Diversity </a:t>
            </a:r>
            <a:endParaRPr lang="en-US" dirty="0"/>
          </a:p>
        </p:txBody>
      </p:sp>
      <p:sp>
        <p:nvSpPr>
          <p:cNvPr id="3" name="Content Placeholder 2"/>
          <p:cNvSpPr>
            <a:spLocks noGrp="1"/>
          </p:cNvSpPr>
          <p:nvPr>
            <p:ph idx="1"/>
          </p:nvPr>
        </p:nvSpPr>
        <p:spPr/>
        <p:txBody>
          <a:bodyPr/>
          <a:lstStyle/>
          <a:p>
            <a:r>
              <a:rPr lang="en-US" dirty="0" smtClean="0"/>
              <a:t>Competence: The ability to accept and understand the beliefs and values of other people and groups</a:t>
            </a:r>
          </a:p>
          <a:p>
            <a:r>
              <a:rPr lang="en-US" dirty="0" smtClean="0"/>
              <a:t>Diversity</a:t>
            </a:r>
            <a:r>
              <a:rPr lang="en-US" dirty="0" smtClean="0"/>
              <a:t>: The perceived or actual difference among people</a:t>
            </a:r>
          </a:p>
          <a:p>
            <a:endParaRPr lang="en-US" dirty="0"/>
          </a:p>
        </p:txBody>
      </p:sp>
    </p:spTree>
    <p:extLst>
      <p:ext uri="{BB962C8B-B14F-4D97-AF65-F5344CB8AC3E}">
        <p14:creationId xmlns:p14="http://schemas.microsoft.com/office/powerpoint/2010/main" xmlns="" val="1615659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Disparities in US Healthcare</a:t>
            </a:r>
            <a:endParaRPr lang="en-US" dirty="0"/>
          </a:p>
        </p:txBody>
      </p:sp>
      <p:sp>
        <p:nvSpPr>
          <p:cNvPr id="3" name="Content Placeholder 2"/>
          <p:cNvSpPr>
            <a:spLocks noGrp="1"/>
          </p:cNvSpPr>
          <p:nvPr>
            <p:ph idx="1"/>
          </p:nvPr>
        </p:nvSpPr>
        <p:spPr/>
        <p:txBody>
          <a:bodyPr/>
          <a:lstStyle/>
          <a:p>
            <a:r>
              <a:rPr lang="en-US" dirty="0" smtClean="0"/>
              <a:t>Social determinants of health relate to the condition in which persons are born, grow, live work and age including difference in health status.  </a:t>
            </a:r>
          </a:p>
          <a:p>
            <a:r>
              <a:rPr lang="en-US" dirty="0" smtClean="0"/>
              <a:t>Health disparities exist disproportionately in certain populations </a:t>
            </a:r>
            <a:endParaRPr lang="en-US" dirty="0"/>
          </a:p>
        </p:txBody>
      </p:sp>
    </p:spTree>
    <p:extLst>
      <p:ext uri="{BB962C8B-B14F-4D97-AF65-F5344CB8AC3E}">
        <p14:creationId xmlns:p14="http://schemas.microsoft.com/office/powerpoint/2010/main" xmlns="" val="973198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Cultural Competence Awareness  </a:t>
            </a:r>
            <a:endParaRPr lang="en-US" dirty="0"/>
          </a:p>
        </p:txBody>
      </p:sp>
      <p:sp>
        <p:nvSpPr>
          <p:cNvPr id="3" name="Content Placeholder 2"/>
          <p:cNvSpPr>
            <a:spLocks noGrp="1"/>
          </p:cNvSpPr>
          <p:nvPr>
            <p:ph idx="1"/>
          </p:nvPr>
        </p:nvSpPr>
        <p:spPr/>
        <p:txBody>
          <a:bodyPr/>
          <a:lstStyle/>
          <a:p>
            <a:r>
              <a:rPr lang="en-US" dirty="0" smtClean="0"/>
              <a:t>Challenge colleagues</a:t>
            </a:r>
          </a:p>
          <a:p>
            <a:r>
              <a:rPr lang="en-US" dirty="0" smtClean="0"/>
              <a:t>Include diversity</a:t>
            </a:r>
          </a:p>
          <a:p>
            <a:r>
              <a:rPr lang="en-US" dirty="0" smtClean="0"/>
              <a:t>Do not make assumptions </a:t>
            </a:r>
          </a:p>
          <a:p>
            <a:r>
              <a:rPr lang="en-US" dirty="0" smtClean="0"/>
              <a:t>Honestly assess individuals and the HIM department as a whole </a:t>
            </a:r>
            <a:endParaRPr lang="en-US" dirty="0"/>
          </a:p>
        </p:txBody>
      </p:sp>
    </p:spTree>
    <p:extLst>
      <p:ext uri="{BB962C8B-B14F-4D97-AF65-F5344CB8AC3E}">
        <p14:creationId xmlns:p14="http://schemas.microsoft.com/office/powerpoint/2010/main" xmlns="" val="2395004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Programs </a:t>
            </a:r>
            <a:endParaRPr lang="en-US" dirty="0"/>
          </a:p>
        </p:txBody>
      </p:sp>
      <p:sp>
        <p:nvSpPr>
          <p:cNvPr id="3" name="Content Placeholder 2"/>
          <p:cNvSpPr>
            <a:spLocks noGrp="1"/>
          </p:cNvSpPr>
          <p:nvPr>
            <p:ph idx="1"/>
          </p:nvPr>
        </p:nvSpPr>
        <p:spPr/>
        <p:txBody>
          <a:bodyPr>
            <a:normAutofit lnSpcReduction="10000"/>
          </a:bodyPr>
          <a:lstStyle/>
          <a:p>
            <a:r>
              <a:rPr lang="en-US" dirty="0" smtClean="0"/>
              <a:t>Create a cultural audit strategy to define an organization’s values, symbols, and routines to identify areas for improvement </a:t>
            </a:r>
          </a:p>
          <a:p>
            <a:pPr lvl="1"/>
            <a:r>
              <a:rPr lang="en-US" dirty="0" smtClean="0"/>
              <a:t>Availability of interpreter services</a:t>
            </a:r>
          </a:p>
          <a:p>
            <a:pPr lvl="1"/>
            <a:r>
              <a:rPr lang="en-US" dirty="0" smtClean="0"/>
              <a:t>Effectiveness of cultural training</a:t>
            </a:r>
          </a:p>
          <a:p>
            <a:pPr lvl="1"/>
            <a:r>
              <a:rPr lang="en-US" dirty="0" smtClean="0"/>
              <a:t>Are there differences in services among diverse populations</a:t>
            </a:r>
          </a:p>
          <a:p>
            <a:pPr lvl="1"/>
            <a:r>
              <a:rPr lang="en-US" dirty="0" smtClean="0"/>
              <a:t>What is the impact of culturally competent services </a:t>
            </a:r>
            <a:endParaRPr lang="en-US" dirty="0"/>
          </a:p>
        </p:txBody>
      </p:sp>
    </p:spTree>
    <p:extLst>
      <p:ext uri="{BB962C8B-B14F-4D97-AF65-F5344CB8AC3E}">
        <p14:creationId xmlns:p14="http://schemas.microsoft.com/office/powerpoint/2010/main" xmlns="" val="2092553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Regulations for Cultural Awareness</a:t>
            </a:r>
            <a:endParaRPr lang="en-US" dirty="0"/>
          </a:p>
        </p:txBody>
      </p:sp>
      <p:sp>
        <p:nvSpPr>
          <p:cNvPr id="3" name="Content Placeholder 2"/>
          <p:cNvSpPr>
            <a:spLocks noGrp="1"/>
          </p:cNvSpPr>
          <p:nvPr>
            <p:ph idx="1"/>
          </p:nvPr>
        </p:nvSpPr>
        <p:spPr/>
        <p:txBody>
          <a:bodyPr/>
          <a:lstStyle/>
          <a:p>
            <a:r>
              <a:rPr lang="en-US" dirty="0" smtClean="0"/>
              <a:t>Federal law prohibits discrimination based on ethnicity, religion, disability and age</a:t>
            </a:r>
          </a:p>
          <a:p>
            <a:r>
              <a:rPr lang="en-US" dirty="0" smtClean="0"/>
              <a:t>Equal </a:t>
            </a:r>
            <a:r>
              <a:rPr lang="en-US" dirty="0" smtClean="0"/>
              <a:t>Employment Opportunity Commission helps provide equal employment opportunities </a:t>
            </a:r>
            <a:endParaRPr lang="en-US" dirty="0"/>
          </a:p>
        </p:txBody>
      </p:sp>
    </p:spTree>
    <p:extLst>
      <p:ext uri="{BB962C8B-B14F-4D97-AF65-F5344CB8AC3E}">
        <p14:creationId xmlns:p14="http://schemas.microsoft.com/office/powerpoint/2010/main" xmlns="" val="2386116759"/>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480</TotalTime>
  <Words>728</Words>
  <Application>Microsoft Office PowerPoint</Application>
  <PresentationFormat>On-screen Show (4:3)</PresentationFormat>
  <Paragraphs>97</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Health Information Management: Concepts, Principles, and Practice Fifth Edition</vt:lpstr>
      <vt:lpstr>Learning Objectives </vt:lpstr>
      <vt:lpstr>Introduction </vt:lpstr>
      <vt:lpstr>Moral Values and Ethical Principles</vt:lpstr>
      <vt:lpstr>Cultural Competence and Diversity </vt:lpstr>
      <vt:lpstr>Disparities in US Healthcare</vt:lpstr>
      <vt:lpstr>Cultural Competence Awareness  </vt:lpstr>
      <vt:lpstr>Training Programs </vt:lpstr>
      <vt:lpstr>Regulations for Cultural Awareness</vt:lpstr>
      <vt:lpstr>Ethical Foundations of HIM</vt:lpstr>
      <vt:lpstr>Protection of Privacy</vt:lpstr>
      <vt:lpstr>Maintenance of Confidentiality</vt:lpstr>
      <vt:lpstr>AHIMA Code of Ethics </vt:lpstr>
      <vt:lpstr>Slide 14</vt:lpstr>
      <vt:lpstr>Professional Values and Obligations</vt:lpstr>
      <vt:lpstr>Medical Identity Theft</vt:lpstr>
      <vt:lpstr>Ethical Decision Making </vt:lpstr>
      <vt:lpstr>Example of Process </vt:lpstr>
      <vt:lpstr>Breach of Healthcare Ethics </vt:lpstr>
      <vt:lpstr>HIM Ethical Problems </vt:lpstr>
    </vt:vector>
  </TitlesOfParts>
  <Company>AHIMA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Marketing Fax</dc:creator>
  <cp:lastModifiedBy>Ashley</cp:lastModifiedBy>
  <cp:revision>55</cp:revision>
  <dcterms:created xsi:type="dcterms:W3CDTF">2014-01-24T02:38:46Z</dcterms:created>
  <dcterms:modified xsi:type="dcterms:W3CDTF">2016-07-22T16:50:29Z</dcterms:modified>
</cp:coreProperties>
</file>