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1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263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CE90D-614B-5042-BB3B-997BC1CD2487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44E58-D5C7-8A40-B70F-5AB6382F99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24286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36B6B-5538-437E-A1C4-C8225ABF0398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9306-14AC-4452-9887-0DE5CBCC1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158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AHIMA_Title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5085"/>
            <a:ext cx="9143999" cy="1142999"/>
          </a:xfrm>
          <a:noFill/>
        </p:spPr>
        <p:txBody>
          <a:bodyPr/>
          <a:lstStyle>
            <a:lvl1pPr algn="ctr">
              <a:defRPr lang="en-US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5495" y="1277050"/>
            <a:ext cx="5374488" cy="1326166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8C263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239477" y="6562695"/>
            <a:ext cx="6974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©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2016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-111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1935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71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AHIMA_MasterSlid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01674"/>
            <a:ext cx="8229600" cy="891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4859"/>
            <a:ext cx="8229600" cy="4091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22250" y="6223000"/>
            <a:ext cx="8741833" cy="539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HIMAPress LOGO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10475" y="6320832"/>
            <a:ext cx="1076325" cy="377190"/>
          </a:xfrm>
          <a:prstGeom prst="rect">
            <a:avLst/>
          </a:prstGeom>
        </p:spPr>
      </p:pic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239477" y="6562695"/>
            <a:ext cx="6974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©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2016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-111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942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8C26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75004"/>
            <a:ext cx="9143999" cy="1142999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>Health Information Management: Concepts, Principles, and Practice</a:t>
            </a:r>
            <a: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>Fifth Edition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66911" y="1642796"/>
            <a:ext cx="5374488" cy="132616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Chapter </a:t>
            </a:r>
            <a:r>
              <a:rPr lang="en-US" dirty="0" smtClean="0"/>
              <a:t>25 </a:t>
            </a:r>
            <a:endParaRPr lang="en-US" dirty="0" smtClean="0"/>
          </a:p>
          <a:p>
            <a:pPr algn="ctr"/>
            <a:r>
              <a:rPr lang="en-US" dirty="0" smtClean="0"/>
              <a:t>Work Design and Process Improvement</a:t>
            </a:r>
            <a:endParaRPr lang="en-US" dirty="0" smtClean="0"/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7049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7997825" cy="129698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Performance Measurement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121" y="1844172"/>
            <a:ext cx="83073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Assessment of departmental performance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Monitor and measure outcomes performance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Compare performance to established goals and standards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Evaluate variance and develop action plans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Take appropriate action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Assess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1089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06079"/>
            <a:ext cx="7997825" cy="129698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Performance Improvement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966" y="1510155"/>
            <a:ext cx="8154988" cy="5024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role of customer service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Identification of performance improvement opportunities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Principles of performance improvement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400" dirty="0" smtClean="0"/>
              <a:t>Input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400" dirty="0" smtClean="0"/>
              <a:t>Process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400" dirty="0" smtClean="0"/>
              <a:t>Output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400" dirty="0" smtClean="0"/>
              <a:t>Controls and standards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400" dirty="0" smtClean="0"/>
              <a:t>Feedback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400" dirty="0" smtClean="0"/>
              <a:t>External environment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823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Process Improvement Methodologies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792" y="1833562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Continuous quality improvement (CQI)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Constancy of variation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Importance of data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Vision and support of executive leadership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Focus on customers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Investment in people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Importance of teams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3989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5318" y="2134776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Basic PI </a:t>
            </a:r>
            <a:r>
              <a:rPr lang="en-US" dirty="0" smtClean="0"/>
              <a:t>tools</a:t>
            </a:r>
            <a:endParaRPr lang="en-US" dirty="0" smtClean="0"/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Movement diagram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Brainstorming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Affinity grouping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Nominal group technique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err="1" smtClean="0"/>
              <a:t>Multivoting</a:t>
            </a:r>
            <a:r>
              <a:rPr lang="en-US" sz="2400" dirty="0" smtClean="0"/>
              <a:t> technique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Flowchart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865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33562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Basic PI </a:t>
            </a:r>
            <a:r>
              <a:rPr lang="en-US" dirty="0" smtClean="0"/>
              <a:t>tools</a:t>
            </a:r>
            <a:endParaRPr lang="en-US" dirty="0" smtClean="0"/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Root-cause analysis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Pareto chart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Force-field analysis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Check sheet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Scatter diagram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Histogram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Run chart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Statistical process control chart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4367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646" y="2098011"/>
            <a:ext cx="7011988" cy="5024437"/>
          </a:xfrm>
        </p:spPr>
        <p:txBody>
          <a:bodyPr/>
          <a:lstStyle/>
          <a:p>
            <a:pPr eaLnBrk="1" hangingPunct="1"/>
            <a:r>
              <a:rPr lang="en-US" dirty="0" smtClean="0"/>
              <a:t>Business process redesign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Models and methodologies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Philosophy of reengineering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dirty="0" smtClean="0"/>
              <a:t>Increased productivity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dirty="0" smtClean="0"/>
              <a:t>Decreased costs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dirty="0" smtClean="0"/>
              <a:t>Improved quality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dirty="0" smtClean="0"/>
              <a:t>Maximized revenue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dirty="0" smtClean="0"/>
              <a:t>More satisfied customers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42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370" y="2116238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Process of reengineering</a:t>
            </a:r>
          </a:p>
          <a:p>
            <a:pPr eaLnBrk="1" hangingPunct="1"/>
            <a:r>
              <a:rPr lang="en-US" dirty="0" smtClean="0"/>
              <a:t>Factors for success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Commitment of senior administration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Management’s commitment to excellence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Involvement of every stakeholder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Patience</a:t>
            </a:r>
          </a:p>
        </p:txBody>
      </p:sp>
    </p:spTree>
    <p:extLst>
      <p:ext uri="{BB962C8B-B14F-4D97-AF65-F5344CB8AC3E}">
        <p14:creationId xmlns:p14="http://schemas.microsoft.com/office/powerpoint/2010/main" xmlns="" val="197175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198" y="1970590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Lean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Focus on reduction of waste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Tools</a:t>
            </a:r>
          </a:p>
          <a:p>
            <a:pPr lvl="2" eaLnBrk="1" hangingPunct="1"/>
            <a:r>
              <a:rPr lang="en-US" sz="2000" dirty="0" smtClean="0"/>
              <a:t>5 whys</a:t>
            </a:r>
          </a:p>
          <a:p>
            <a:pPr lvl="2" eaLnBrk="1" hangingPunct="1"/>
            <a:r>
              <a:rPr lang="en-US" sz="2000" dirty="0" smtClean="0"/>
              <a:t>5 </a:t>
            </a:r>
            <a:r>
              <a:rPr lang="en-US" sz="2000" dirty="0" smtClean="0"/>
              <a:t>Ss</a:t>
            </a:r>
            <a:endParaRPr lang="en-US" sz="2000" dirty="0" smtClean="0"/>
          </a:p>
          <a:p>
            <a:pPr lvl="2" eaLnBrk="1" hangingPunct="1"/>
            <a:r>
              <a:rPr lang="en-US" sz="2000" dirty="0" smtClean="0"/>
              <a:t>Visual controls</a:t>
            </a:r>
          </a:p>
          <a:p>
            <a:pPr lvl="2" eaLnBrk="1" hangingPunct="1"/>
            <a:r>
              <a:rPr lang="en-US" sz="2000" dirty="0" smtClean="0"/>
              <a:t>Value stream mapping</a:t>
            </a:r>
          </a:p>
          <a:p>
            <a:pPr lvl="2" eaLnBrk="1" hangingPunct="1"/>
            <a:r>
              <a:rPr lang="en-US" sz="2000" dirty="0" smtClean="0"/>
              <a:t>Pull system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160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97911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Six Sigma Methodology (DMAIC)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Define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Measure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Analyze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Improve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Control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5805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88206"/>
            <a:ext cx="7011988" cy="5024437"/>
          </a:xfrm>
        </p:spPr>
        <p:txBody>
          <a:bodyPr/>
          <a:lstStyle/>
          <a:p>
            <a:pPr eaLnBrk="1" hangingPunct="1"/>
            <a:r>
              <a:rPr lang="en-US" dirty="0" smtClean="0"/>
              <a:t>Lean Six Sigma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Lean—reduction </a:t>
            </a:r>
            <a:r>
              <a:rPr lang="en-US" dirty="0" smtClean="0"/>
              <a:t>of waste</a:t>
            </a:r>
          </a:p>
          <a:p>
            <a:pPr lvl="1"/>
            <a:r>
              <a:rPr lang="en-US" dirty="0" smtClean="0"/>
              <a:t>Six </a:t>
            </a:r>
            <a:r>
              <a:rPr lang="en-US" dirty="0" smtClean="0"/>
              <a:t>Sigma—reduce </a:t>
            </a:r>
            <a:r>
              <a:rPr lang="en-US" dirty="0" smtClean="0"/>
              <a:t>variation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Common goal</a:t>
            </a:r>
          </a:p>
          <a:p>
            <a:pPr lvl="2" eaLnBrk="1" hangingPunct="1"/>
            <a:r>
              <a:rPr lang="en-US" sz="2000" dirty="0" smtClean="0"/>
              <a:t>Overall improvement</a:t>
            </a:r>
          </a:p>
          <a:p>
            <a:pPr lvl="2" eaLnBrk="1" hangingPunct="1"/>
            <a:r>
              <a:rPr lang="en-US" sz="2000" dirty="0" smtClean="0"/>
              <a:t>Organizational buy-in</a:t>
            </a:r>
          </a:p>
          <a:p>
            <a:pPr lvl="2" eaLnBrk="1" hangingPunct="1"/>
            <a:r>
              <a:rPr lang="en-US" sz="2000" dirty="0" smtClean="0"/>
              <a:t>Culture change</a:t>
            </a:r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6461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+mn-lt"/>
              </a:rPr>
              <a:t>Functional Work Environment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65918"/>
            <a:ext cx="8229600" cy="4091304"/>
          </a:xfrm>
        </p:spPr>
        <p:txBody>
          <a:bodyPr/>
          <a:lstStyle/>
          <a:p>
            <a:pPr eaLnBrk="1" hangingPunct="1"/>
            <a:r>
              <a:rPr lang="en-US" dirty="0" smtClean="0"/>
              <a:t>Departmental workflow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Space and equipment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Aesthetics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Ergonomics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89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86337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Workflow analysis and process redesign</a:t>
            </a:r>
          </a:p>
          <a:p>
            <a:pPr eaLnBrk="1" hangingPunct="1"/>
            <a:r>
              <a:rPr lang="en-US" sz="2800" dirty="0" smtClean="0"/>
              <a:t>Process and workflow theory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Frame the process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Understand the current (as is) process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Design the new (to be) process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Develop use case scenarios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8475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846" y="2023641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Tools and techniques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Top down process map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err="1" smtClean="0"/>
              <a:t>Swimlane</a:t>
            </a:r>
            <a:r>
              <a:rPr lang="en-US" dirty="0" smtClean="0"/>
              <a:t> diagram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Process simulation software</a:t>
            </a:r>
          </a:p>
        </p:txBody>
      </p:sp>
    </p:spTree>
    <p:extLst>
      <p:ext uri="{BB962C8B-B14F-4D97-AF65-F5344CB8AC3E}">
        <p14:creationId xmlns:p14="http://schemas.microsoft.com/office/powerpoint/2010/main" xmlns="" val="381641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97825" cy="1296988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Improvement Methodologies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9858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Use Case Analysis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Determine how users will interact with the system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Bridge the gap between user needs and system functionality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43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+mn-lt"/>
              </a:rPr>
              <a:t>Methods of Organizing Work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Work division patterns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Serial work division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Parallel work division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Unit work division</a:t>
            </a:r>
          </a:p>
          <a:p>
            <a:pPr eaLnBrk="1" hangingPunct="1"/>
            <a:r>
              <a:rPr lang="en-US" dirty="0" smtClean="0"/>
              <a:t>Work distribution analysis</a:t>
            </a:r>
          </a:p>
          <a:p>
            <a:pPr eaLnBrk="1" hangingPunct="1"/>
            <a:r>
              <a:rPr lang="en-US" dirty="0" smtClean="0"/>
              <a:t>Work scheduling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Shift rotation and </a:t>
            </a:r>
            <a:r>
              <a:rPr lang="en-US" dirty="0"/>
              <a:t>s</a:t>
            </a:r>
            <a:r>
              <a:rPr lang="en-US" dirty="0" smtClean="0"/>
              <a:t>hift differential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Vacation and absentee coverage</a:t>
            </a:r>
          </a:p>
        </p:txBody>
      </p:sp>
    </p:spTree>
    <p:extLst>
      <p:ext uri="{BB962C8B-B14F-4D97-AF65-F5344CB8AC3E}">
        <p14:creationId xmlns:p14="http://schemas.microsoft.com/office/powerpoint/2010/main" xmlns="" val="248463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+mn-lt"/>
              </a:rPr>
              <a:t>Methods of Organizing Work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307388" cy="4643438"/>
          </a:xfrm>
        </p:spPr>
        <p:txBody>
          <a:bodyPr/>
          <a:lstStyle/>
          <a:p>
            <a:pPr eaLnBrk="1" hangingPunct="1"/>
            <a:r>
              <a:rPr lang="en-US" dirty="0" smtClean="0"/>
              <a:t>Alternate work schedules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Compressed workweek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Flextime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Job sharing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Telecommuting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704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Methods of Organizing Work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3562"/>
            <a:ext cx="8154988" cy="50244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Outsourcing</a:t>
            </a:r>
          </a:p>
          <a:p>
            <a:pPr eaLnBrk="1" hangingPunct="1">
              <a:defRPr/>
            </a:pPr>
            <a:r>
              <a:rPr lang="en-US" dirty="0" smtClean="0"/>
              <a:t>Offshoring</a:t>
            </a:r>
          </a:p>
          <a:p>
            <a:pPr eaLnBrk="1" hangingPunct="1">
              <a:defRPr/>
            </a:pPr>
            <a:r>
              <a:rPr lang="en-US" dirty="0" smtClean="0"/>
              <a:t>Contracting for services</a:t>
            </a:r>
          </a:p>
          <a:p>
            <a:pPr eaLnBrk="1" hangingPunct="1">
              <a:defRPr/>
            </a:pPr>
            <a:r>
              <a:rPr lang="en-US" dirty="0" smtClean="0"/>
              <a:t>Work procedures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en-US" dirty="0" smtClean="0"/>
              <a:t>Rules of procedure writing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en-US" dirty="0" smtClean="0"/>
              <a:t>Procedure formats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en-US" dirty="0" smtClean="0"/>
              <a:t>Procedure manuals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271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17944"/>
            <a:ext cx="8305800" cy="912813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and Work Measurement Standards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35215"/>
            <a:ext cx="70119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Criteria for setting effective standards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Understandable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Attainable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Equitable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Significant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Legitimate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Economical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616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18595"/>
            <a:ext cx="7997825" cy="10668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and Work Measurement Standards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99781"/>
            <a:ext cx="7011988" cy="5024437"/>
          </a:xfrm>
        </p:spPr>
        <p:txBody>
          <a:bodyPr/>
          <a:lstStyle/>
          <a:p>
            <a:pPr eaLnBrk="1" hangingPunct="1"/>
            <a:r>
              <a:rPr lang="en-US" dirty="0" smtClean="0"/>
              <a:t>Types of standards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Qualitative standards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Quantitative standards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Key indicators</a:t>
            </a:r>
          </a:p>
          <a:p>
            <a:pPr eaLnBrk="1" hangingPunct="1"/>
            <a:r>
              <a:rPr lang="en-US" dirty="0" smtClean="0"/>
              <a:t>Methods of communicating standards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6665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1198" y="730170"/>
            <a:ext cx="7997825" cy="10668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Performance and Work Measurement Standards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418061"/>
            <a:ext cx="7011988" cy="4719638"/>
          </a:xfrm>
        </p:spPr>
        <p:txBody>
          <a:bodyPr/>
          <a:lstStyle/>
          <a:p>
            <a:pPr eaLnBrk="1" hangingPunct="1"/>
            <a:r>
              <a:rPr lang="en-US" dirty="0" smtClean="0"/>
              <a:t>Methods of developing standards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Benchmarking comparable performance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Measuring actual performance</a:t>
            </a:r>
          </a:p>
          <a:p>
            <a:pPr lvl="2"/>
            <a:r>
              <a:rPr lang="en-US" sz="2800" dirty="0" smtClean="0"/>
              <a:t>Historical data approach</a:t>
            </a:r>
          </a:p>
          <a:p>
            <a:pPr lvl="2"/>
            <a:r>
              <a:rPr lang="en-US" sz="2800" dirty="0" smtClean="0"/>
              <a:t>Employee self-logging</a:t>
            </a:r>
          </a:p>
          <a:p>
            <a:pPr lvl="2"/>
            <a:r>
              <a:rPr lang="en-US" sz="2800" dirty="0" smtClean="0"/>
              <a:t>Time studies</a:t>
            </a:r>
          </a:p>
          <a:p>
            <a:pPr lvl="2"/>
            <a:r>
              <a:rPr lang="en-US" sz="2800" dirty="0" smtClean="0"/>
              <a:t>Work sampling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4459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7281" y="533400"/>
            <a:ext cx="7997825" cy="129698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Performance Measurement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696" y="1482093"/>
            <a:ext cx="8307388" cy="5024438"/>
          </a:xfrm>
        </p:spPr>
        <p:txBody>
          <a:bodyPr/>
          <a:lstStyle/>
          <a:p>
            <a:pPr eaLnBrk="1" hangingPunct="1"/>
            <a:r>
              <a:rPr lang="en-US" dirty="0" smtClean="0"/>
              <a:t>Performance measurement defined</a:t>
            </a:r>
          </a:p>
          <a:p>
            <a:pPr eaLnBrk="1" hangingPunct="1"/>
            <a:r>
              <a:rPr lang="en-US" dirty="0" smtClean="0"/>
              <a:t>Performance controls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Flexible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Simple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Economical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Timely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Focused on exceptions </a:t>
            </a:r>
          </a:p>
          <a:p>
            <a:pPr eaLnBrk="1" hangingPunct="1"/>
            <a:r>
              <a:rPr lang="en-US" dirty="0" smtClean="0"/>
              <a:t>Variance analysis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620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459</Words>
  <Application>Microsoft Office PowerPoint</Application>
  <PresentationFormat>On-screen Show (4:3)</PresentationFormat>
  <Paragraphs>173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Health Information Management: Concepts, Principles, and Practice Fifth Edition</vt:lpstr>
      <vt:lpstr>Functional Work Environment</vt:lpstr>
      <vt:lpstr>Methods of Organizing Work</vt:lpstr>
      <vt:lpstr>Methods of Organizing Work</vt:lpstr>
      <vt:lpstr>Methods of Organizing Work</vt:lpstr>
      <vt:lpstr>Performance and Work Measurement Standards</vt:lpstr>
      <vt:lpstr>Performance and Work Measurement Standards</vt:lpstr>
      <vt:lpstr>Performance and Work Measurement Standards</vt:lpstr>
      <vt:lpstr>Performance Measurement</vt:lpstr>
      <vt:lpstr>Performance Measurement</vt:lpstr>
      <vt:lpstr>Performance Improvement</vt:lpstr>
      <vt:lpstr>Process Improvement Methodologies</vt:lpstr>
      <vt:lpstr>Performance Improvement Methodologies </vt:lpstr>
      <vt:lpstr>Performance Improvement Methodologies</vt:lpstr>
      <vt:lpstr>Performance Improvement Methodologies</vt:lpstr>
      <vt:lpstr>Performance Improvement Methodologies</vt:lpstr>
      <vt:lpstr>Performance Improvement Methodologies</vt:lpstr>
      <vt:lpstr>Performance Improvement Methodologies</vt:lpstr>
      <vt:lpstr>Performance Improvement Methodologies</vt:lpstr>
      <vt:lpstr>Performance Improvement Methodologies</vt:lpstr>
      <vt:lpstr>Performance Improvement Methodologies</vt:lpstr>
      <vt:lpstr>Performance Improvement Methodologies</vt:lpstr>
    </vt:vector>
  </TitlesOfParts>
  <Company>AHIMA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Marketing Fax</dc:creator>
  <cp:lastModifiedBy>Ashley</cp:lastModifiedBy>
  <cp:revision>54</cp:revision>
  <dcterms:created xsi:type="dcterms:W3CDTF">2014-01-24T02:38:46Z</dcterms:created>
  <dcterms:modified xsi:type="dcterms:W3CDTF">2016-07-26T19:01:06Z</dcterms:modified>
</cp:coreProperties>
</file>