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01" r:id="rId2"/>
    <p:sldId id="309" r:id="rId3"/>
    <p:sldId id="310" r:id="rId4"/>
    <p:sldId id="311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3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263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 snapToGrid="0" snapToObjects="1">
      <p:cViewPr>
        <p:scale>
          <a:sx n="120" d="100"/>
          <a:sy n="120" d="100"/>
        </p:scale>
        <p:origin x="-72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6CE90D-614B-5042-BB3B-997BC1CD2487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544E58-D5C7-8A40-B70F-5AB6382F99D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6242867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36B6B-5538-437E-A1C4-C8225ABF0398}" type="datetimeFigureOut">
              <a:rPr lang="en-US" smtClean="0"/>
              <a:pPr/>
              <a:t>7/26/2016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9306-14AC-4452-9887-0DE5CBCC17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60158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TitleSlid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-35085"/>
            <a:ext cx="9143999" cy="1142999"/>
          </a:xfrm>
          <a:noFill/>
        </p:spPr>
        <p:txBody>
          <a:bodyPr/>
          <a:lstStyle>
            <a:lvl1pPr algn="ctr">
              <a:defRPr lang="en-US" dirty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5495" y="1277050"/>
            <a:ext cx="5374488" cy="1326166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8C263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1935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7169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6AHIMA_MasterSlide.jp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01674"/>
            <a:ext cx="8229600" cy="8911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34859"/>
            <a:ext cx="8229600" cy="40913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222250" y="6223000"/>
            <a:ext cx="8741833" cy="539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HIMAPress LOGO.jp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610475" y="6320832"/>
            <a:ext cx="1076325" cy="377190"/>
          </a:xfrm>
          <a:prstGeom prst="rect">
            <a:avLst/>
          </a:prstGeom>
        </p:spPr>
      </p:pic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239477" y="6562695"/>
            <a:ext cx="697443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7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© </a:t>
            </a:r>
            <a:r>
              <a:rPr lang="en-US" sz="7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-111" charset="0"/>
              </a:rPr>
              <a:t>2016</a:t>
            </a:r>
            <a:endParaRPr lang="en-US" sz="7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-111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9425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>
          <a:solidFill>
            <a:srgbClr val="8C2638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Courier New" pitchFamily="49" charset="0"/>
        <a:buChar char="o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0" y="275004"/>
            <a:ext cx="9143999" cy="1142999"/>
          </a:xfrm>
        </p:spPr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Health Information Management: Concepts, Principles, and Practice</a:t>
            </a: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</a:br>
            <a:r>
              <a:rPr lang="en-US" dirty="0" smtClean="0">
                <a:solidFill>
                  <a:srgbClr val="8D1B29"/>
                </a:solidFill>
                <a:latin typeface="Arial" pitchFamily="34" charset="0"/>
                <a:cs typeface="Arial" pitchFamily="34" charset="0"/>
              </a:rPr>
              <a:t>Fifth Edition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866911" y="1642796"/>
            <a:ext cx="5374488" cy="132616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dirty="0" smtClean="0"/>
              <a:t>Chapter </a:t>
            </a:r>
            <a:r>
              <a:rPr lang="en-US" dirty="0" smtClean="0"/>
              <a:t>24 </a:t>
            </a:r>
            <a:endParaRPr lang="en-US" dirty="0" smtClean="0"/>
          </a:p>
          <a:p>
            <a:pPr algn="ctr"/>
            <a:r>
              <a:rPr lang="en-US" dirty="0" smtClean="0"/>
              <a:t>Employee Training and Development</a:t>
            </a:r>
            <a:endParaRPr lang="en-US" dirty="0" smtClean="0"/>
          </a:p>
          <a:p>
            <a:pPr algn="ctr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30704975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Learning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Learning Styles</a:t>
            </a:r>
          </a:p>
          <a:p>
            <a:pPr lvl="1"/>
            <a:r>
              <a:rPr lang="en-US" altLang="en-US" dirty="0"/>
              <a:t>Match teaching method to learning style</a:t>
            </a:r>
          </a:p>
          <a:p>
            <a:pPr lvl="2"/>
            <a:r>
              <a:rPr lang="en-US" altLang="en-US" dirty="0"/>
              <a:t>Sensory</a:t>
            </a:r>
          </a:p>
          <a:p>
            <a:pPr lvl="2"/>
            <a:r>
              <a:rPr lang="en-US" altLang="en-US" dirty="0"/>
              <a:t>Personality</a:t>
            </a:r>
          </a:p>
          <a:p>
            <a:pPr lvl="2"/>
            <a:r>
              <a:rPr lang="en-US" altLang="en-US" dirty="0"/>
              <a:t>Information processing</a:t>
            </a:r>
          </a:p>
          <a:p>
            <a:pPr lvl="2"/>
            <a:r>
              <a:rPr lang="en-US" altLang="en-US" dirty="0"/>
              <a:t>Social interaction</a:t>
            </a:r>
          </a:p>
          <a:p>
            <a:pPr lvl="2"/>
            <a:r>
              <a:rPr lang="en-US" altLang="en-US" dirty="0"/>
              <a:t>Instructional and environmental </a:t>
            </a:r>
            <a:r>
              <a:rPr lang="en-US" altLang="en-US" dirty="0" smtClean="0"/>
              <a:t>preference</a:t>
            </a:r>
          </a:p>
          <a:p>
            <a:pPr lvl="1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82867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Delivery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9391"/>
            <a:ext cx="8229600" cy="4091304"/>
          </a:xfrm>
        </p:spPr>
        <p:txBody>
          <a:bodyPr>
            <a:normAutofit lnSpcReduction="10000"/>
          </a:bodyPr>
          <a:lstStyle/>
          <a:p>
            <a:r>
              <a:rPr lang="en-US" altLang="en-US" sz="2800" dirty="0"/>
              <a:t>Factors that influence selection of method</a:t>
            </a:r>
          </a:p>
          <a:p>
            <a:pPr lvl="1"/>
            <a:r>
              <a:rPr lang="en-US" altLang="en-US" sz="2400" dirty="0"/>
              <a:t>Purpose</a:t>
            </a:r>
          </a:p>
          <a:p>
            <a:pPr lvl="1"/>
            <a:r>
              <a:rPr lang="en-US" altLang="en-US" sz="2400" dirty="0"/>
              <a:t>Education and experience of trainees</a:t>
            </a:r>
          </a:p>
          <a:p>
            <a:pPr lvl="1"/>
            <a:r>
              <a:rPr lang="en-US" altLang="en-US" sz="2400" dirty="0"/>
              <a:t>Amount of resources available</a:t>
            </a:r>
          </a:p>
          <a:p>
            <a:pPr lvl="1"/>
            <a:r>
              <a:rPr lang="en-US" altLang="en-US" sz="2400" dirty="0"/>
              <a:t>Number and location of trainees</a:t>
            </a:r>
          </a:p>
          <a:p>
            <a:pPr lvl="1"/>
            <a:r>
              <a:rPr lang="en-US" altLang="en-US" sz="2400" dirty="0"/>
              <a:t>Cost compared to benefit</a:t>
            </a:r>
          </a:p>
          <a:p>
            <a:pPr lvl="1"/>
            <a:r>
              <a:rPr lang="en-US" altLang="en-US" sz="2400" dirty="0"/>
              <a:t>Need for special accommodations</a:t>
            </a:r>
          </a:p>
          <a:p>
            <a:pPr lvl="2"/>
            <a:r>
              <a:rPr lang="en-US" altLang="en-US" sz="2000" dirty="0"/>
              <a:t>Diversity</a:t>
            </a:r>
          </a:p>
          <a:p>
            <a:pPr lvl="2"/>
            <a:r>
              <a:rPr lang="en-US" altLang="en-US" sz="2000" dirty="0"/>
              <a:t>English as second language</a:t>
            </a:r>
          </a:p>
          <a:p>
            <a:pPr lvl="2"/>
            <a:r>
              <a:rPr lang="en-US" altLang="en-US" sz="2000" dirty="0"/>
              <a:t>Disabilities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986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Delivery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81578"/>
            <a:ext cx="8229600" cy="409130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Programmed</a:t>
            </a:r>
          </a:p>
          <a:p>
            <a:pPr lvl="1"/>
            <a:r>
              <a:rPr lang="en-US" dirty="0" smtClean="0"/>
              <a:t>Computer-based training</a:t>
            </a:r>
          </a:p>
          <a:p>
            <a:pPr lvl="1"/>
            <a:r>
              <a:rPr lang="en-US" dirty="0" smtClean="0"/>
              <a:t>Electronic performance support systems</a:t>
            </a:r>
          </a:p>
          <a:p>
            <a:r>
              <a:rPr lang="en-US" dirty="0" smtClean="0"/>
              <a:t>Classroom</a:t>
            </a:r>
          </a:p>
          <a:p>
            <a:pPr lvl="1"/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Role play</a:t>
            </a:r>
          </a:p>
          <a:p>
            <a:r>
              <a:rPr lang="en-US" dirty="0" smtClean="0"/>
              <a:t>Seminars and workshops</a:t>
            </a:r>
          </a:p>
          <a:p>
            <a:r>
              <a:rPr lang="en-US" dirty="0" smtClean="0"/>
              <a:t>Simulations</a:t>
            </a:r>
          </a:p>
          <a:p>
            <a:r>
              <a:rPr lang="en-US" dirty="0" smtClean="0"/>
              <a:t>Intensive Study courses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20819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E-Learning </a:t>
            </a:r>
            <a:r>
              <a:rPr lang="en-US" dirty="0" smtClean="0"/>
              <a:t>Delivery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2721"/>
            <a:ext cx="8229600" cy="4091304"/>
          </a:xfrm>
        </p:spPr>
        <p:txBody>
          <a:bodyPr/>
          <a:lstStyle/>
          <a:p>
            <a:r>
              <a:rPr lang="en-US" dirty="0" smtClean="0"/>
              <a:t>Audio and videoconferencing</a:t>
            </a:r>
          </a:p>
          <a:p>
            <a:r>
              <a:rPr lang="en-US" dirty="0" smtClean="0"/>
              <a:t>Web-based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</a:t>
            </a:r>
          </a:p>
          <a:p>
            <a:pPr lvl="1"/>
            <a:r>
              <a:rPr lang="en-US" dirty="0" smtClean="0"/>
              <a:t>MOOCs</a:t>
            </a:r>
          </a:p>
          <a:p>
            <a:r>
              <a:rPr lang="en-US" dirty="0" smtClean="0"/>
              <a:t>Social networks</a:t>
            </a:r>
          </a:p>
          <a:p>
            <a:r>
              <a:rPr lang="en-US" dirty="0" smtClean="0"/>
              <a:t>M-learning</a:t>
            </a:r>
          </a:p>
        </p:txBody>
      </p:sp>
    </p:spTree>
    <p:extLst>
      <p:ext uri="{BB962C8B-B14F-4D97-AF65-F5344CB8AC3E}">
        <p14:creationId xmlns:p14="http://schemas.microsoft.com/office/powerpoint/2010/main" xmlns="" val="2949691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3255"/>
            <a:ext cx="8229600" cy="4091304"/>
          </a:xfrm>
        </p:spPr>
        <p:txBody>
          <a:bodyPr/>
          <a:lstStyle/>
          <a:p>
            <a:r>
              <a:rPr lang="en-US" dirty="0" smtClean="0"/>
              <a:t>Empowerment</a:t>
            </a:r>
          </a:p>
          <a:p>
            <a:r>
              <a:rPr lang="en-US" dirty="0" smtClean="0"/>
              <a:t>Delegation</a:t>
            </a:r>
          </a:p>
          <a:p>
            <a:r>
              <a:rPr lang="en-US" dirty="0" smtClean="0"/>
              <a:t>Coaching and mentoring</a:t>
            </a:r>
          </a:p>
          <a:p>
            <a:r>
              <a:rPr lang="en-US" dirty="0" smtClean="0"/>
              <a:t>Promotion</a:t>
            </a:r>
          </a:p>
          <a:p>
            <a:r>
              <a:rPr lang="en-US" dirty="0" smtClean="0"/>
              <a:t>Succession planning</a:t>
            </a:r>
          </a:p>
          <a:p>
            <a:r>
              <a:rPr lang="en-US" dirty="0" smtClean="0"/>
              <a:t>Continuing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5547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Developing a personal career plan</a:t>
            </a:r>
          </a:p>
          <a:p>
            <a:pPr lvl="1"/>
            <a:r>
              <a:rPr lang="en-US" dirty="0" smtClean="0"/>
              <a:t>Self-assessment</a:t>
            </a:r>
          </a:p>
          <a:p>
            <a:pPr lvl="1"/>
            <a:r>
              <a:rPr lang="en-US" dirty="0" smtClean="0"/>
              <a:t>Goal-setting</a:t>
            </a:r>
          </a:p>
          <a:p>
            <a:pPr lvl="1"/>
            <a:r>
              <a:rPr lang="en-US" dirty="0" smtClean="0"/>
              <a:t>Identification of needed skills and resources</a:t>
            </a:r>
          </a:p>
          <a:p>
            <a:pPr lvl="1"/>
            <a:r>
              <a:rPr lang="en-US" dirty="0" smtClean="0"/>
              <a:t>Gap analysis</a:t>
            </a:r>
          </a:p>
          <a:p>
            <a:pPr lvl="1"/>
            <a:r>
              <a:rPr lang="en-US" dirty="0" smtClean="0"/>
              <a:t>Action steps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6609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Laws and Regulations Impacting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1362"/>
            <a:ext cx="8229600" cy="4091304"/>
          </a:xfrm>
        </p:spPr>
        <p:txBody>
          <a:bodyPr>
            <a:normAutofit lnSpcReduction="10000"/>
          </a:bodyPr>
          <a:lstStyle/>
          <a:p>
            <a:r>
              <a:rPr lang="en-US" altLang="en-US" dirty="0"/>
              <a:t>Must address diversity and disabilities in training, including web accessibility</a:t>
            </a:r>
          </a:p>
          <a:p>
            <a:r>
              <a:rPr lang="en-US" altLang="en-US" dirty="0"/>
              <a:t>Inadequate training exposes employer to liability</a:t>
            </a:r>
          </a:p>
          <a:p>
            <a:r>
              <a:rPr lang="en-US" altLang="en-US" dirty="0"/>
              <a:t>Occupational Safety and Health Act of 1970</a:t>
            </a:r>
          </a:p>
          <a:p>
            <a:r>
              <a:rPr lang="en-US" altLang="en-US" dirty="0"/>
              <a:t>Allied Health Reinvestment Act of 2005</a:t>
            </a:r>
          </a:p>
          <a:p>
            <a:r>
              <a:rPr lang="en-US" altLang="en-US" dirty="0"/>
              <a:t>Americans with Disability Act of 1990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2218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Program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Continuum of training needs in organizations</a:t>
            </a:r>
          </a:p>
          <a:p>
            <a:pPr lvl="1"/>
            <a:r>
              <a:rPr lang="en-US" dirty="0" smtClean="0"/>
              <a:t>New employee orientation</a:t>
            </a:r>
          </a:p>
          <a:p>
            <a:pPr lvl="1"/>
            <a:r>
              <a:rPr lang="en-US" dirty="0" smtClean="0"/>
              <a:t>Training</a:t>
            </a:r>
          </a:p>
          <a:p>
            <a:pPr lvl="1"/>
            <a:r>
              <a:rPr lang="en-US" dirty="0" smtClean="0"/>
              <a:t>In-service education</a:t>
            </a:r>
          </a:p>
          <a:p>
            <a:pPr lvl="1"/>
            <a:r>
              <a:rPr lang="en-US" dirty="0" smtClean="0"/>
              <a:t>Continuing education</a:t>
            </a:r>
          </a:p>
          <a:p>
            <a:pPr lvl="1"/>
            <a:r>
              <a:rPr lang="en-US" dirty="0" smtClean="0"/>
              <a:t>Career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66360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1987"/>
            <a:ext cx="8229600" cy="891129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Departmental Training and Development Plan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ADDIE Model</a:t>
            </a:r>
          </a:p>
          <a:p>
            <a:pPr lvl="1"/>
            <a:r>
              <a:rPr lang="en-US" dirty="0" smtClean="0">
                <a:solidFill>
                  <a:srgbClr val="8C2638"/>
                </a:solidFill>
              </a:rPr>
              <a:t>A</a:t>
            </a:r>
            <a:r>
              <a:rPr lang="en-US" dirty="0" smtClean="0">
                <a:solidFill>
                  <a:schemeClr val="tx1"/>
                </a:solidFill>
              </a:rPr>
              <a:t>nalyze</a:t>
            </a:r>
          </a:p>
          <a:p>
            <a:pPr lvl="1"/>
            <a:r>
              <a:rPr lang="en-US" dirty="0" smtClean="0">
                <a:solidFill>
                  <a:srgbClr val="8C2638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esign</a:t>
            </a:r>
          </a:p>
          <a:p>
            <a:pPr lvl="1"/>
            <a:r>
              <a:rPr lang="en-US" dirty="0" smtClean="0">
                <a:solidFill>
                  <a:srgbClr val="8C2638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evelop</a:t>
            </a:r>
          </a:p>
          <a:p>
            <a:pPr lvl="1"/>
            <a:r>
              <a:rPr lang="en-US" dirty="0" smtClean="0">
                <a:solidFill>
                  <a:srgbClr val="8C2638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mplement</a:t>
            </a:r>
          </a:p>
          <a:p>
            <a:pPr lvl="1"/>
            <a:r>
              <a:rPr lang="en-US" dirty="0" smtClean="0">
                <a:solidFill>
                  <a:srgbClr val="8C2638"/>
                </a:solidFill>
              </a:rPr>
              <a:t>E</a:t>
            </a:r>
            <a:r>
              <a:rPr lang="en-US" dirty="0" smtClean="0">
                <a:solidFill>
                  <a:schemeClr val="tx1"/>
                </a:solidFill>
              </a:rPr>
              <a:t>valuate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4332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Training and Development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6969"/>
            <a:ext cx="8229600" cy="409130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/>
              <a:t>Step </a:t>
            </a:r>
            <a:r>
              <a:rPr lang="en-US" sz="2400" dirty="0"/>
              <a:t>1: Perform a needs analysis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2: Set training objectives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3: Design the curriculum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4: Determine the location and method of delivery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5: Pilot the program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6: Implement the program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7: Evaluate the program’s effectiveness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8: Make changes as needed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Step 9: Provide feedback to interested groups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16314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New Employee Orientation and Training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</a:t>
            </a:r>
            <a:r>
              <a:rPr lang="en-US" dirty="0"/>
              <a:t>assessment</a:t>
            </a:r>
          </a:p>
          <a:p>
            <a:r>
              <a:rPr lang="en-US" dirty="0"/>
              <a:t>Requirements</a:t>
            </a:r>
          </a:p>
          <a:p>
            <a:r>
              <a:rPr lang="en-US" dirty="0"/>
              <a:t>Components of an orientation program</a:t>
            </a:r>
          </a:p>
          <a:p>
            <a:r>
              <a:rPr lang="en-US" dirty="0"/>
              <a:t>Orientation of overseas workers</a:t>
            </a:r>
          </a:p>
          <a:p>
            <a:r>
              <a:rPr lang="en-US" dirty="0"/>
              <a:t>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03212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On-the-Job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assessment</a:t>
            </a:r>
          </a:p>
          <a:p>
            <a:r>
              <a:rPr lang="en-US" dirty="0" smtClean="0"/>
              <a:t>Requirements </a:t>
            </a:r>
            <a:r>
              <a:rPr lang="en-US" dirty="0"/>
              <a:t>of the job</a:t>
            </a:r>
          </a:p>
          <a:p>
            <a:r>
              <a:rPr lang="en-US" dirty="0"/>
              <a:t>Components of on-the-job training</a:t>
            </a:r>
          </a:p>
          <a:p>
            <a:r>
              <a:rPr lang="en-US" dirty="0"/>
              <a:t>Training overseas workers</a:t>
            </a:r>
          </a:p>
          <a:p>
            <a:r>
              <a:rPr lang="en-US" dirty="0"/>
              <a:t>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5325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Staff </a:t>
            </a:r>
            <a:r>
              <a:rPr lang="en-US" dirty="0" smtClean="0"/>
              <a:t>development—In-service Education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Needs </a:t>
            </a:r>
            <a:r>
              <a:rPr lang="en-US" dirty="0"/>
              <a:t>assessment</a:t>
            </a:r>
          </a:p>
          <a:p>
            <a:r>
              <a:rPr lang="en-US" dirty="0"/>
              <a:t>Requirements</a:t>
            </a:r>
          </a:p>
          <a:p>
            <a:r>
              <a:rPr lang="en-US" dirty="0"/>
              <a:t>Steps in conducting in-service education</a:t>
            </a:r>
          </a:p>
          <a:p>
            <a:r>
              <a:rPr lang="en-US" dirty="0"/>
              <a:t>Assessment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32628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Special </a:t>
            </a:r>
            <a:r>
              <a:rPr lang="en-US" dirty="0" smtClean="0"/>
              <a:t>Issues </a:t>
            </a:r>
            <a:r>
              <a:rPr lang="en-US" dirty="0" smtClean="0"/>
              <a:t>in </a:t>
            </a:r>
            <a:r>
              <a:rPr lang="en-US" dirty="0" smtClean="0"/>
              <a:t>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Diversity, sensitivity, anti-harassment training</a:t>
            </a:r>
          </a:p>
          <a:p>
            <a:r>
              <a:rPr lang="en-US" dirty="0" smtClean="0"/>
              <a:t>Working in teams</a:t>
            </a:r>
          </a:p>
          <a:p>
            <a:r>
              <a:rPr lang="en-US" dirty="0" smtClean="0"/>
              <a:t>Future HIM roles</a:t>
            </a:r>
          </a:p>
          <a:p>
            <a:pPr lvl="1"/>
            <a:r>
              <a:rPr lang="en-US" dirty="0" smtClean="0"/>
              <a:t>Technical skills</a:t>
            </a:r>
          </a:p>
          <a:p>
            <a:pPr lvl="1"/>
            <a:r>
              <a:rPr lang="en-US" dirty="0" smtClean="0"/>
              <a:t>Advanced conceptual skills</a:t>
            </a:r>
          </a:p>
          <a:p>
            <a:pPr lvl="1"/>
            <a:r>
              <a:rPr lang="en-US" dirty="0" smtClean="0"/>
              <a:t>Greater communication skills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5154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Adult Learning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Characteristics</a:t>
            </a:r>
          </a:p>
          <a:p>
            <a:pPr lvl="1"/>
            <a:r>
              <a:rPr lang="en-US" dirty="0"/>
              <a:t>Motivation</a:t>
            </a:r>
          </a:p>
          <a:p>
            <a:pPr lvl="1"/>
            <a:r>
              <a:rPr lang="en-US" dirty="0"/>
              <a:t>Reinforcement</a:t>
            </a:r>
          </a:p>
          <a:p>
            <a:pPr lvl="1"/>
            <a:r>
              <a:rPr lang="en-US" dirty="0"/>
              <a:t>Knowledge of results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776413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482</TotalTime>
  <Words>359</Words>
  <Application>Microsoft Office PowerPoint</Application>
  <PresentationFormat>On-screen Show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Health Information Management: Concepts, Principles, and Practice Fifth Edition</vt:lpstr>
      <vt:lpstr>Training Program Development</vt:lpstr>
      <vt:lpstr>Departmental Training and Development Plan</vt:lpstr>
      <vt:lpstr>Training and Development Model</vt:lpstr>
      <vt:lpstr>New Employee Orientation and Training</vt:lpstr>
      <vt:lpstr>On-the-Job Training</vt:lpstr>
      <vt:lpstr>Staff development—In-service Education</vt:lpstr>
      <vt:lpstr>Special Issues in Training</vt:lpstr>
      <vt:lpstr>Adult Learning Strategies</vt:lpstr>
      <vt:lpstr>Adult Learning Strategies</vt:lpstr>
      <vt:lpstr>Training Delivery Methods</vt:lpstr>
      <vt:lpstr>Training Delivery Methods</vt:lpstr>
      <vt:lpstr>E-Learning Delivery Methods</vt:lpstr>
      <vt:lpstr>Career Development</vt:lpstr>
      <vt:lpstr>Career Development</vt:lpstr>
      <vt:lpstr>Laws and Regulations Impacting Training</vt:lpstr>
    </vt:vector>
  </TitlesOfParts>
  <Company>AHIMA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Marketing Fax</dc:creator>
  <cp:lastModifiedBy>Ashley</cp:lastModifiedBy>
  <cp:revision>59</cp:revision>
  <dcterms:created xsi:type="dcterms:W3CDTF">2014-01-24T02:38:46Z</dcterms:created>
  <dcterms:modified xsi:type="dcterms:W3CDTF">2016-07-26T21:09:02Z</dcterms:modified>
</cp:coreProperties>
</file>