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1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263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CE90D-614B-5042-BB3B-997BC1CD2487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44E58-D5C7-8A40-B70F-5AB6382F99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24286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36B6B-5538-437E-A1C4-C8225ABF0398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9306-14AC-4452-9887-0DE5CBCC1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0158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AHIMA_Title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5085"/>
            <a:ext cx="9143999" cy="1142999"/>
          </a:xfrm>
          <a:noFill/>
        </p:spPr>
        <p:txBody>
          <a:bodyPr/>
          <a:lstStyle>
            <a:lvl1pPr algn="ctr">
              <a:defRPr lang="en-US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5495" y="1277050"/>
            <a:ext cx="5374488" cy="1326166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8C263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239477" y="6562695"/>
            <a:ext cx="697443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© 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2016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-111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1935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071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AHIMA_MasterSlid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01674"/>
            <a:ext cx="8229600" cy="891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34859"/>
            <a:ext cx="8229600" cy="4091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22250" y="6223000"/>
            <a:ext cx="8741833" cy="539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HIMAPress LOGO.jp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10475" y="6320832"/>
            <a:ext cx="1076325" cy="377190"/>
          </a:xfrm>
          <a:prstGeom prst="rect">
            <a:avLst/>
          </a:prstGeom>
        </p:spPr>
      </p:pic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239477" y="6562695"/>
            <a:ext cx="697443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© 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2016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-111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942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8C26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275004"/>
            <a:ext cx="9143999" cy="1142999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>Health Information Management: Concepts, Principles, and Practice</a:t>
            </a:r>
            <a: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>Fifth Edition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66911" y="1642796"/>
            <a:ext cx="5374488" cy="132616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Chapter </a:t>
            </a:r>
            <a:r>
              <a:rPr lang="en-US" dirty="0" smtClean="0"/>
              <a:t>23 </a:t>
            </a:r>
            <a:endParaRPr lang="en-US" dirty="0" smtClean="0"/>
          </a:p>
          <a:p>
            <a:pPr algn="ctr"/>
            <a:r>
              <a:rPr lang="en-US" dirty="0" smtClean="0"/>
              <a:t>Human Resources Management</a:t>
            </a:r>
            <a:endParaRPr lang="en-US" dirty="0" smtClean="0"/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7049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Human Resource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1813"/>
            <a:ext cx="8229600" cy="40913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Total workforce will grow more slowly than in previous </a:t>
            </a:r>
            <a:r>
              <a:rPr lang="en-US" dirty="0" smtClean="0"/>
              <a:t>decades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Women will constitute nearly 60% of the </a:t>
            </a:r>
            <a:r>
              <a:rPr lang="en-US" dirty="0" smtClean="0"/>
              <a:t>workforce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Minority groups will make up a greater proportion of the </a:t>
            </a:r>
            <a:r>
              <a:rPr lang="en-US" dirty="0" smtClean="0"/>
              <a:t>workforce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Average age of workforce will increase, and many will work part-time after </a:t>
            </a:r>
            <a:r>
              <a:rPr lang="en-US" dirty="0" smtClean="0"/>
              <a:t>retirement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Employers will face labor </a:t>
            </a:r>
            <a:r>
              <a:rPr lang="en-US" dirty="0" smtClean="0"/>
              <a:t>shortages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584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the Human Resources 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1424"/>
            <a:ext cx="8229600" cy="4091304"/>
          </a:xfrm>
        </p:spPr>
        <p:txBody>
          <a:bodyPr/>
          <a:lstStyle/>
          <a:p>
            <a:r>
              <a:rPr lang="en-US" dirty="0"/>
              <a:t>Human resources planning and analysis</a:t>
            </a:r>
          </a:p>
          <a:p>
            <a:r>
              <a:rPr lang="en-US" dirty="0"/>
              <a:t>Equal employment opportunity practices</a:t>
            </a:r>
          </a:p>
          <a:p>
            <a:r>
              <a:rPr lang="en-US" dirty="0"/>
              <a:t>Rights of employees and employers</a:t>
            </a:r>
          </a:p>
          <a:p>
            <a:r>
              <a:rPr lang="en-US" dirty="0"/>
              <a:t>Staffing</a:t>
            </a:r>
          </a:p>
          <a:p>
            <a:r>
              <a:rPr lang="en-US" dirty="0"/>
              <a:t>Compensation and benefits program</a:t>
            </a:r>
          </a:p>
          <a:p>
            <a:r>
              <a:rPr lang="en-US" dirty="0"/>
              <a:t>Health and safety program</a:t>
            </a:r>
          </a:p>
          <a:p>
            <a:r>
              <a:rPr lang="en-US" dirty="0"/>
              <a:t>Labor relations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636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the HIM Manager in Human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Tools for human resources planning</a:t>
            </a:r>
          </a:p>
          <a:p>
            <a:pPr lvl="1"/>
            <a:r>
              <a:rPr lang="en-US" dirty="0"/>
              <a:t>Staffing structure</a:t>
            </a:r>
          </a:p>
          <a:p>
            <a:pPr lvl="1"/>
            <a:r>
              <a:rPr lang="en-US" dirty="0"/>
              <a:t>Work schedules</a:t>
            </a:r>
          </a:p>
          <a:p>
            <a:pPr lvl="1"/>
            <a:r>
              <a:rPr lang="en-US" dirty="0"/>
              <a:t>Position descriptions</a:t>
            </a:r>
          </a:p>
          <a:p>
            <a:pPr lvl="1"/>
            <a:r>
              <a:rPr lang="en-US" dirty="0"/>
              <a:t>Performance standards</a:t>
            </a:r>
          </a:p>
          <a:p>
            <a:pPr lvl="1"/>
            <a:r>
              <a:rPr lang="en-US" dirty="0"/>
              <a:t>Policies and procedures</a:t>
            </a:r>
          </a:p>
        </p:txBody>
      </p:sp>
    </p:spTree>
    <p:extLst>
      <p:ext uri="{BB962C8B-B14F-4D97-AF65-F5344CB8AC3E}">
        <p14:creationId xmlns:p14="http://schemas.microsoft.com/office/powerpoint/2010/main" xmlns="" val="315117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the HIM Manager in Human Resources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for employee recruitment and retention</a:t>
            </a:r>
          </a:p>
          <a:p>
            <a:pPr lvl="1"/>
            <a:r>
              <a:rPr lang="en-US" dirty="0" smtClean="0"/>
              <a:t>Staff recruitment, selection, and hiring</a:t>
            </a:r>
          </a:p>
          <a:p>
            <a:pPr lvl="1"/>
            <a:r>
              <a:rPr lang="en-US" dirty="0" smtClean="0"/>
              <a:t>Workforce retention</a:t>
            </a:r>
          </a:p>
          <a:p>
            <a:pPr lvl="1"/>
            <a:r>
              <a:rPr lang="en-US" dirty="0" smtClean="0"/>
              <a:t>Turnover and its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204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Role of the HIM Manager in Human </a:t>
            </a:r>
            <a:r>
              <a:rPr lang="en-US" dirty="0" smtClean="0"/>
              <a:t>Resources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Tools for Employee Retention</a:t>
            </a:r>
          </a:p>
          <a:p>
            <a:pPr lvl="1"/>
            <a:r>
              <a:rPr lang="en-US" dirty="0" smtClean="0"/>
              <a:t>Working </a:t>
            </a:r>
            <a:r>
              <a:rPr lang="en-US" dirty="0"/>
              <a:t>conditions</a:t>
            </a:r>
          </a:p>
          <a:p>
            <a:pPr lvl="1"/>
            <a:r>
              <a:rPr lang="en-US" dirty="0"/>
              <a:t>New employee orientation and training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Empowerment of staff</a:t>
            </a:r>
          </a:p>
          <a:p>
            <a:pPr lvl="2"/>
            <a:r>
              <a:rPr lang="en-US" dirty="0"/>
              <a:t>Team building</a:t>
            </a:r>
          </a:p>
          <a:p>
            <a:pPr lvl="2"/>
            <a:r>
              <a:rPr lang="en-US" dirty="0"/>
              <a:t>Delegation of authority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646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6865"/>
            <a:ext cx="8229600" cy="40913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Federal legislation affecting compensation</a:t>
            </a:r>
          </a:p>
          <a:p>
            <a:pPr lvl="1"/>
            <a:r>
              <a:rPr lang="en-US" dirty="0"/>
              <a:t>Fair Labor Standards Act</a:t>
            </a:r>
          </a:p>
          <a:p>
            <a:pPr lvl="2"/>
            <a:r>
              <a:rPr lang="en-US" dirty="0"/>
              <a:t>Overtime pay: non-exempt vs exempt employees</a:t>
            </a:r>
          </a:p>
          <a:p>
            <a:pPr lvl="2"/>
            <a:r>
              <a:rPr lang="en-US" dirty="0"/>
              <a:t>Rest periods</a:t>
            </a:r>
          </a:p>
          <a:p>
            <a:pPr lvl="2"/>
            <a:r>
              <a:rPr lang="en-US" dirty="0"/>
              <a:t>Definition of “worked time”</a:t>
            </a:r>
          </a:p>
          <a:p>
            <a:pPr lvl="1"/>
            <a:r>
              <a:rPr lang="en-US" dirty="0"/>
              <a:t>Equal Pay Act</a:t>
            </a:r>
          </a:p>
          <a:p>
            <a:pPr lvl="1"/>
            <a:r>
              <a:rPr lang="en-US" dirty="0"/>
              <a:t>EEO </a:t>
            </a:r>
            <a:r>
              <a:rPr lang="en-US" dirty="0" smtClean="0"/>
              <a:t>laws </a:t>
            </a:r>
          </a:p>
          <a:p>
            <a:pPr lvl="2"/>
            <a:r>
              <a:rPr lang="en-US" dirty="0" smtClean="0"/>
              <a:t>Civil </a:t>
            </a:r>
            <a:r>
              <a:rPr lang="en-US" dirty="0"/>
              <a:t>Rights Act, American with Disabilities Act, Age Discrimination in Employment </a:t>
            </a:r>
            <a:r>
              <a:rPr lang="en-US" dirty="0" smtClean="0"/>
              <a:t>Act, and others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704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Compensation Systems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Compensation surveys</a:t>
            </a:r>
          </a:p>
          <a:p>
            <a:r>
              <a:rPr lang="en-US" dirty="0"/>
              <a:t>Job Evaluation </a:t>
            </a:r>
          </a:p>
          <a:p>
            <a:pPr lvl="1"/>
            <a:r>
              <a:rPr lang="en-US" dirty="0"/>
              <a:t>Job ranking</a:t>
            </a:r>
          </a:p>
          <a:p>
            <a:pPr lvl="1"/>
            <a:r>
              <a:rPr lang="en-US" dirty="0"/>
              <a:t>Job classification</a:t>
            </a:r>
          </a:p>
          <a:p>
            <a:pPr lvl="1"/>
            <a:r>
              <a:rPr lang="en-US" dirty="0"/>
              <a:t>Point method</a:t>
            </a:r>
          </a:p>
          <a:p>
            <a:pPr lvl="1"/>
            <a:r>
              <a:rPr lang="en-US" dirty="0"/>
              <a:t>Factor comparison method</a:t>
            </a:r>
          </a:p>
          <a:p>
            <a:pPr lvl="1"/>
            <a:r>
              <a:rPr lang="en-US" dirty="0"/>
              <a:t>Hay method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0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3839"/>
            <a:ext cx="8229600" cy="40913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Performance reviews</a:t>
            </a:r>
          </a:p>
          <a:p>
            <a:r>
              <a:rPr lang="en-US" dirty="0"/>
              <a:t>Performance counseling </a:t>
            </a:r>
          </a:p>
          <a:p>
            <a:r>
              <a:rPr lang="en-US" dirty="0"/>
              <a:t>Disciplinary action</a:t>
            </a:r>
          </a:p>
          <a:p>
            <a:r>
              <a:rPr lang="en-US" dirty="0"/>
              <a:t>Termination and layoff</a:t>
            </a:r>
          </a:p>
          <a:p>
            <a:r>
              <a:rPr lang="en-US" dirty="0"/>
              <a:t>Conflict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/>
              <a:t>Compromise</a:t>
            </a:r>
          </a:p>
          <a:p>
            <a:pPr lvl="1"/>
            <a:r>
              <a:rPr lang="en-US" dirty="0"/>
              <a:t>Control </a:t>
            </a:r>
          </a:p>
          <a:p>
            <a:pPr lvl="1"/>
            <a:r>
              <a:rPr lang="en-US" dirty="0"/>
              <a:t>Constructive confrontation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7110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Management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Grievance management</a:t>
            </a:r>
          </a:p>
          <a:p>
            <a:r>
              <a:rPr lang="en-US" dirty="0"/>
              <a:t>Maintenance of employee records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4853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279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Health Information Management: Concepts, Principles, and Practice Fifth Edition</vt:lpstr>
      <vt:lpstr>Role of the Human Resources Department</vt:lpstr>
      <vt:lpstr>Role of the HIM Manager in Human Resources</vt:lpstr>
      <vt:lpstr>Role of the HIM Manager in Human Resources (continued)</vt:lpstr>
      <vt:lpstr>Role of the HIM Manager in Human Resources (continued)</vt:lpstr>
      <vt:lpstr>Compensation Systems</vt:lpstr>
      <vt:lpstr>Compensation Systems (continued)</vt:lpstr>
      <vt:lpstr>Performance Management</vt:lpstr>
      <vt:lpstr>Performance Management (continued)</vt:lpstr>
      <vt:lpstr>Current Human Resource Trends</vt:lpstr>
    </vt:vector>
  </TitlesOfParts>
  <Company>AHIMA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Marketing Fax</dc:creator>
  <cp:lastModifiedBy>Ashley</cp:lastModifiedBy>
  <cp:revision>55</cp:revision>
  <dcterms:created xsi:type="dcterms:W3CDTF">2014-01-24T02:38:46Z</dcterms:created>
  <dcterms:modified xsi:type="dcterms:W3CDTF">2016-07-26T16:11:55Z</dcterms:modified>
</cp:coreProperties>
</file>