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1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6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9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CE90D-614B-5042-BB3B-997BC1CD2487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4E58-D5C7-8A40-B70F-5AB6382F9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428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6B6B-5538-437E-A1C4-C8225ABF0398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9306-14AC-4452-9887-0DE5CBCC1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158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AHIMA_Titl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5085"/>
            <a:ext cx="9143999" cy="1142999"/>
          </a:xfrm>
          <a:noFill/>
        </p:spPr>
        <p:txBody>
          <a:bodyPr/>
          <a:lstStyle>
            <a:lvl1pPr algn="ctr">
              <a:defRPr lang="en-US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495" y="1277050"/>
            <a:ext cx="5374488" cy="132616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C26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239477" y="6562695"/>
            <a:ext cx="6974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</a:rPr>
              <a:t>©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</a:rPr>
              <a:t>2016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-11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9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71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1D2F4-0945-CC4D-959A-941C01B8BF80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594D77-8281-9E4E-B782-B135F2B5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0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AHIMA_MasterSl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1674"/>
            <a:ext cx="8229600" cy="891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859"/>
            <a:ext cx="8229600" cy="409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2250" y="6223000"/>
            <a:ext cx="8741833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HIMAPress LOGO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10475" y="6320832"/>
            <a:ext cx="1076325" cy="377190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239477" y="6562695"/>
            <a:ext cx="69744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</a:rPr>
              <a:t>©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</a:rPr>
              <a:t>2016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-11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42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8C26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75004"/>
            <a:ext cx="9143999" cy="114299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8D1B29"/>
                </a:solidFill>
                <a:latin typeface="Arial" pitchFamily="34" charset="0"/>
                <a:cs typeface="Arial" pitchFamily="34" charset="0"/>
              </a:rPr>
              <a:t>Health Information Management: Concepts, Principles, and Practice</a:t>
            </a:r>
            <a:r>
              <a:rPr lang="en-US" dirty="0" smtClean="0">
                <a:solidFill>
                  <a:srgbClr val="8D1B2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8D1B29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8D1B29"/>
                </a:solidFill>
                <a:latin typeface="Arial" pitchFamily="34" charset="0"/>
                <a:cs typeface="Arial" pitchFamily="34" charset="0"/>
              </a:rPr>
              <a:t>Fifth Edition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66911" y="1642796"/>
            <a:ext cx="5374488" cy="132616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Chapter </a:t>
            </a:r>
            <a:r>
              <a:rPr lang="en-US" dirty="0" smtClean="0"/>
              <a:t>22 </a:t>
            </a:r>
            <a:endParaRPr lang="en-US" dirty="0" smtClean="0"/>
          </a:p>
          <a:p>
            <a:pPr algn="ctr"/>
            <a:r>
              <a:rPr lang="en-US" dirty="0" smtClean="0"/>
              <a:t>Managing and Leading During Organization Change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7049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Leadership Theory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2803"/>
            <a:ext cx="8610600" cy="4800600"/>
          </a:xfrm>
        </p:spPr>
        <p:txBody>
          <a:bodyPr/>
          <a:lstStyle/>
          <a:p>
            <a:r>
              <a:rPr lang="en-US" sz="2000" dirty="0" smtClean="0"/>
              <a:t>Classical leadership theories</a:t>
            </a:r>
          </a:p>
          <a:p>
            <a:pPr lvl="1"/>
            <a:r>
              <a:rPr lang="en-US" sz="1600" dirty="0"/>
              <a:t>Great person theory</a:t>
            </a:r>
          </a:p>
          <a:p>
            <a:pPr lvl="1"/>
            <a:r>
              <a:rPr lang="en-US" sz="1600" dirty="0"/>
              <a:t>Trait approach</a:t>
            </a:r>
          </a:p>
          <a:p>
            <a:pPr lvl="1"/>
            <a:r>
              <a:rPr lang="en-US" sz="1600" dirty="0"/>
              <a:t>Autocratic versus democratic </a:t>
            </a:r>
            <a:r>
              <a:rPr lang="en-US" sz="1600" dirty="0" smtClean="0"/>
              <a:t>leadership</a:t>
            </a:r>
            <a:endParaRPr lang="en-US" sz="2000" dirty="0"/>
          </a:p>
          <a:p>
            <a:r>
              <a:rPr lang="en-US" sz="2000" dirty="0" smtClean="0"/>
              <a:t>Behavioral theories of leadership</a:t>
            </a:r>
          </a:p>
          <a:p>
            <a:pPr lvl="1"/>
            <a:r>
              <a:rPr lang="en-US" sz="1600" dirty="0"/>
              <a:t>Narrative decision tree </a:t>
            </a:r>
          </a:p>
          <a:p>
            <a:pPr lvl="1"/>
            <a:r>
              <a:rPr lang="en-US" sz="1600" dirty="0"/>
              <a:t>Ohio and Michigan studies</a:t>
            </a:r>
          </a:p>
          <a:p>
            <a:pPr lvl="1"/>
            <a:r>
              <a:rPr lang="en-US" sz="1600" dirty="0"/>
              <a:t>Leadership grid </a:t>
            </a:r>
          </a:p>
          <a:p>
            <a:r>
              <a:rPr lang="en-US" sz="2000" dirty="0" smtClean="0"/>
              <a:t>Contingency and situational theories of leadership</a:t>
            </a:r>
          </a:p>
          <a:p>
            <a:pPr lvl="1"/>
            <a:r>
              <a:rPr lang="en-US" sz="1600" dirty="0"/>
              <a:t>Fiedler’s contingency model </a:t>
            </a:r>
            <a:endParaRPr lang="en-US" sz="1200" dirty="0"/>
          </a:p>
          <a:p>
            <a:pPr lvl="1"/>
            <a:r>
              <a:rPr lang="en-US" sz="1600" dirty="0"/>
              <a:t>Hersey and Blanchard’s situational </a:t>
            </a:r>
            <a:r>
              <a:rPr lang="en-US" sz="1600" dirty="0" smtClean="0"/>
              <a:t>model</a:t>
            </a:r>
          </a:p>
          <a:p>
            <a:pPr lvl="1"/>
            <a:r>
              <a:rPr lang="en-US" sz="1600" dirty="0" smtClean="0"/>
              <a:t>Path-Goal theory</a:t>
            </a:r>
          </a:p>
          <a:p>
            <a:pPr lvl="1"/>
            <a:r>
              <a:rPr lang="en-US" sz="1600" dirty="0" smtClean="0"/>
              <a:t>Dyadic relationship theory</a:t>
            </a:r>
          </a:p>
          <a:p>
            <a:pPr lvl="1"/>
            <a:r>
              <a:rPr lang="en-US" sz="1600" dirty="0" smtClean="0"/>
              <a:t>Values-based leadership </a:t>
            </a:r>
            <a:r>
              <a:rPr lang="en-US" sz="1600" dirty="0" smtClean="0"/>
              <a:t>theory—Servant </a:t>
            </a:r>
            <a:r>
              <a:rPr lang="en-US" sz="1600" dirty="0" smtClean="0"/>
              <a:t>leadership model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417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Categories of adopter groups</a:t>
            </a:r>
          </a:p>
          <a:p>
            <a:pPr lvl="1"/>
            <a:r>
              <a:rPr lang="en-US" sz="2400" dirty="0" smtClean="0"/>
              <a:t>Innovators—Risk </a:t>
            </a:r>
            <a:r>
              <a:rPr lang="en-US" sz="2400" dirty="0" smtClean="0"/>
              <a:t>takers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Inventor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Champion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Sponsor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Critic</a:t>
            </a:r>
            <a:endParaRPr lang="en-US" sz="1800" dirty="0"/>
          </a:p>
          <a:p>
            <a:pPr lvl="1"/>
            <a:r>
              <a:rPr lang="en-US" sz="2400" dirty="0"/>
              <a:t>Early </a:t>
            </a:r>
            <a:r>
              <a:rPr lang="en-US" sz="2400" dirty="0" smtClean="0"/>
              <a:t>adopters—Local </a:t>
            </a:r>
            <a:r>
              <a:rPr lang="en-US" sz="2400" dirty="0"/>
              <a:t>opinion leaders</a:t>
            </a:r>
          </a:p>
          <a:p>
            <a:pPr lvl="1"/>
            <a:r>
              <a:rPr lang="en-US" sz="2400" dirty="0"/>
              <a:t>Early </a:t>
            </a:r>
            <a:r>
              <a:rPr lang="en-US" sz="2400" dirty="0" smtClean="0"/>
              <a:t>majority—</a:t>
            </a:r>
            <a:r>
              <a:rPr lang="en-US" sz="2400" dirty="0" err="1" smtClean="0"/>
              <a:t>Nonleaders</a:t>
            </a:r>
            <a:r>
              <a:rPr lang="en-US" sz="2400" dirty="0" smtClean="0"/>
              <a:t> </a:t>
            </a:r>
            <a:r>
              <a:rPr lang="en-US" sz="2400" dirty="0"/>
              <a:t>“linkers”</a:t>
            </a:r>
          </a:p>
          <a:p>
            <a:pPr lvl="1"/>
            <a:r>
              <a:rPr lang="en-US" sz="2400" dirty="0"/>
              <a:t>Late </a:t>
            </a:r>
            <a:r>
              <a:rPr lang="en-US" sz="2400" dirty="0" smtClean="0"/>
              <a:t>majority—Respond </a:t>
            </a:r>
            <a:r>
              <a:rPr lang="en-US" sz="2400" dirty="0"/>
              <a:t>to economic and social pressure</a:t>
            </a:r>
          </a:p>
          <a:p>
            <a:pPr lvl="1"/>
            <a:r>
              <a:rPr lang="en-US" sz="2400" dirty="0" smtClean="0"/>
              <a:t>Laggards—Suspicious </a:t>
            </a:r>
            <a:r>
              <a:rPr lang="en-US" sz="2400" dirty="0"/>
              <a:t>of change</a:t>
            </a:r>
          </a:p>
          <a:p>
            <a:r>
              <a:rPr lang="en-US" sz="2800" dirty="0" smtClean="0"/>
              <a:t>Decision curve</a:t>
            </a:r>
          </a:p>
        </p:txBody>
      </p:sp>
    </p:spTree>
    <p:extLst>
      <p:ext uri="{BB962C8B-B14F-4D97-AF65-F5344CB8AC3E}">
        <p14:creationId xmlns:p14="http://schemas.microsoft.com/office/powerpoint/2010/main" xmlns="" val="307735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114800"/>
          </a:xfrm>
        </p:spPr>
        <p:txBody>
          <a:bodyPr/>
          <a:lstStyle/>
          <a:p>
            <a:r>
              <a:rPr lang="en-US" dirty="0" smtClean="0"/>
              <a:t>Change agents</a:t>
            </a:r>
          </a:p>
          <a:p>
            <a:pPr lvl="1"/>
            <a:r>
              <a:rPr lang="en-US" dirty="0" smtClean="0"/>
              <a:t>Internal change agents</a:t>
            </a:r>
          </a:p>
          <a:p>
            <a:pPr lvl="1"/>
            <a:r>
              <a:rPr lang="en-US" dirty="0" smtClean="0"/>
              <a:t>External change agents </a:t>
            </a:r>
            <a:endParaRPr lang="en-US" dirty="0"/>
          </a:p>
          <a:p>
            <a:r>
              <a:rPr lang="en-US" dirty="0" smtClean="0"/>
              <a:t>Stages of change </a:t>
            </a:r>
          </a:p>
          <a:p>
            <a:pPr lvl="1"/>
            <a:r>
              <a:rPr lang="en-US" dirty="0" err="1" smtClean="0"/>
              <a:t>Lewin’s</a:t>
            </a:r>
            <a:r>
              <a:rPr lang="en-US" dirty="0" smtClean="0"/>
              <a:t> stages of </a:t>
            </a:r>
            <a:r>
              <a:rPr lang="en-US" dirty="0" smtClean="0"/>
              <a:t>change—Unfreezing</a:t>
            </a:r>
            <a:r>
              <a:rPr lang="en-US" dirty="0" smtClean="0"/>
              <a:t>, change, and refreezing </a:t>
            </a:r>
          </a:p>
          <a:p>
            <a:pPr lvl="1"/>
            <a:r>
              <a:rPr lang="en-US" dirty="0" smtClean="0"/>
              <a:t>Stages of </a:t>
            </a:r>
            <a:r>
              <a:rPr lang="en-US" dirty="0" smtClean="0"/>
              <a:t>grieving—Shock/denial</a:t>
            </a:r>
            <a:r>
              <a:rPr lang="en-US" dirty="0" smtClean="0"/>
              <a:t>, anger, bargaining, depression, and acceptance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99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</a:t>
            </a:r>
            <a:r>
              <a:rPr lang="en-US" dirty="0" smtClean="0"/>
              <a:t>Management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to change </a:t>
            </a:r>
            <a:endParaRPr lang="en-US" dirty="0"/>
          </a:p>
          <a:p>
            <a:r>
              <a:rPr lang="en-US" dirty="0" smtClean="0"/>
              <a:t>Facilitation of change </a:t>
            </a:r>
            <a:endParaRPr lang="en-US" dirty="0"/>
          </a:p>
          <a:p>
            <a:pPr lvl="1"/>
            <a:r>
              <a:rPr lang="en-US" dirty="0" err="1" smtClean="0"/>
              <a:t>Bridges’s</a:t>
            </a:r>
            <a:r>
              <a:rPr lang="en-US" dirty="0" smtClean="0"/>
              <a:t> stages of </a:t>
            </a:r>
            <a:r>
              <a:rPr lang="en-US" dirty="0" smtClean="0"/>
              <a:t>transition—Ending</a:t>
            </a:r>
            <a:r>
              <a:rPr lang="en-US" dirty="0" smtClean="0"/>
              <a:t>, neutral zone, and new beginnings  </a:t>
            </a:r>
            <a:endParaRPr lang="en-US" dirty="0"/>
          </a:p>
          <a:p>
            <a:pPr lvl="1"/>
            <a:r>
              <a:rPr lang="en-US" dirty="0" smtClean="0"/>
              <a:t>Reflective learning </a:t>
            </a:r>
            <a:r>
              <a:rPr lang="en-US" dirty="0" smtClean="0"/>
              <a:t>cycle—Doing</a:t>
            </a:r>
            <a:r>
              <a:rPr lang="en-US" dirty="0" smtClean="0"/>
              <a:t>, reflection, interpretation, and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00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1099" y="4969133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LTStd-Roman" charset="0"/>
              </a:rPr>
              <a:t>Gantt chart showing sequence of initial EHR implementation timeline. 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48" y="1447800"/>
            <a:ext cx="84887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8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703837"/>
              </p:ext>
            </p:extLst>
          </p:nvPr>
        </p:nvGraphicFramePr>
        <p:xfrm>
          <a:off x="381000" y="1255931"/>
          <a:ext cx="8610600" cy="488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/>
              </a:tblGrid>
              <a:tr h="32004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Specialization of labor: Work allocation and specialization allow concentrated activities, deeper understanding, and better efficiency.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Authority: The person to whom responsibilities are given has the right to give direction and expect obedience.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spc="-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Discipline: The smooth operation of a business requires standards,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rules, and values for consistency of action.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Unity of command: Every employee receives direction and instructions from only one boss. 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Unity of direction: All workers are aligned in their efforts toward a single outcome.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spc="-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Subordination of individual interests: Accomplishing shared values and organizational goals take priority over individual agendas.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spc="-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Remuneration: Employees should receive fair pay for work</a:t>
                      </a:r>
                      <a:r>
                        <a:rPr lang="en-US" sz="1800" b="0" spc="-1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107" marR="4510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05113" y="2225903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altLang="en-US" sz="800" b="0" i="0" u="sng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64802"/>
            <a:ext cx="8229600" cy="891129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en-US" altLang="en-US" dirty="0" err="1" smtClean="0">
                <a:ea typeface="Times New Roman" pitchFamily="18" charset="0"/>
              </a:rPr>
              <a:t>Fayol’s</a:t>
            </a:r>
            <a:r>
              <a:rPr lang="en-US" altLang="en-US" dirty="0" smtClean="0">
                <a:ea typeface="Times New Roman" pitchFamily="18" charset="0"/>
              </a:rPr>
              <a:t> </a:t>
            </a:r>
            <a:r>
              <a:rPr lang="en-US" altLang="en-US" dirty="0" smtClean="0">
                <a:ea typeface="Times New Roman" pitchFamily="18" charset="0"/>
              </a:rPr>
              <a:t>Fourteen Principles</a:t>
            </a:r>
            <a:r>
              <a:rPr lang="en-US" altLang="en-US" dirty="0" smtClean="0">
                <a:solidFill>
                  <a:schemeClr val="tx1"/>
                </a:solidFill>
                <a:ea typeface="Times New Roman" pitchFamily="18" charset="0"/>
              </a:rPr>
              <a:t> </a:t>
            </a:r>
            <a:endParaRPr lang="en-US" altLang="en-US" sz="9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4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090606"/>
            <a:ext cx="8001000" cy="4662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Centralization: Decisions are made at the top.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spc="-10" dirty="0">
                <a:solidFill>
                  <a:srgbClr val="000000"/>
                </a:solidFill>
                <a:latin typeface="Arial"/>
              </a:rPr>
              <a:t>Scalar chain: Everyone is clearly included in the chain of command and line of authority from top to bottom of the organization.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Order: People should clearly understand where they fit in the organization, and all people and material have a place.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Equity: People are treated fairly, and a sense of justice should pervade the organization.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Tenure: Turnover is undesirable, and loyalty to the organization is sought.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Initiative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: Personal initiative should be encouraged.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Esprit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de corps: Harmony, cohesion, teamwork, and good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interpersonal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relationships should be encouraged.</a:t>
            </a:r>
            <a:endParaRPr lang="en-US" sz="1800" dirty="0">
              <a:solidFill>
                <a:srgbClr val="000000"/>
              </a:solidFill>
              <a:latin typeface="Arial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64802"/>
            <a:ext cx="8229600" cy="891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Fayol’s Fourteen Principles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6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097090"/>
              </p:ext>
            </p:extLst>
          </p:nvPr>
        </p:nvGraphicFramePr>
        <p:xfrm>
          <a:off x="228600" y="1143000"/>
          <a:ext cx="8763000" cy="4475480"/>
        </p:xfrm>
        <a:graphic>
          <a:graphicData uri="http://schemas.openxmlformats.org/drawingml/2006/table">
            <a:tbl>
              <a:tblPr firstRow="1" firstCol="1" bandRow="1"/>
              <a:tblGrid>
                <a:gridCol w="8763000"/>
              </a:tblGrid>
              <a:tr h="41148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Create a constancy of purpose toward continual improvement of products and services, with the objectives to stay in business, be competitive, and provide jobs.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Adopt the new philosophy for a new economic age by correcting superstitious learning, calling for a major change, and looking at the customer rather than competition.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Cease dependence on inspection to achieve quality by eliminating emphasis on mass inspection and building quality in from the beginning.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Don’t award business based on price tag alone, and minimize total costs by developing trusting and loyal long-term relationships with single suppliers.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Constantly and continually improve production and service systems and thereby improve quality and decrease costs</a:t>
                      </a:r>
                      <a:r>
                        <a:rPr lang="en-US" sz="1800" b="0" spc="-5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38179" marR="381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000" y="364801"/>
            <a:ext cx="8229600" cy="891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Deming’s Fourteen Principles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9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32081"/>
            <a:ext cx="8382000" cy="4611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Institute training on the job, where barriers to good work are removed and managers provide a setting that promotes worker success.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-5" dirty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Institute leadership with the aim of revising supervision to better help people, machines, and processes do a better job.</a:t>
            </a:r>
            <a:endParaRPr lang="en-US" sz="1800" dirty="0">
              <a:solidFill>
                <a:srgbClr val="000000"/>
              </a:solidFill>
              <a:latin typeface="+mj-lt"/>
              <a:ea typeface="Times New Roman"/>
              <a:cs typeface="TimesLTStd-Roman"/>
            </a:endParaRP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dirty="0" smtClean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Drive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out fear so everyone can work effectively toward company goals.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Break down barriers between departments so that various departments can work as a team and anticipate problems of production or use of a product or service.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Avoid asking for new levels of productivity and zero defects through slogans and targets because most problems of low productivity lie with the system rather than the worker</a:t>
            </a:r>
            <a:r>
              <a:rPr lang="en-US" sz="1800" dirty="0" smtClean="0">
                <a:solidFill>
                  <a:srgbClr val="000000"/>
                </a:solidFill>
                <a:latin typeface="+mj-lt"/>
                <a:ea typeface="Times New Roman"/>
                <a:cs typeface="TimesLTStd-Roman"/>
              </a:rPr>
              <a:t>.</a:t>
            </a:r>
            <a:endParaRPr lang="en-US" sz="1800" dirty="0">
              <a:solidFill>
                <a:srgbClr val="000000"/>
              </a:solidFill>
              <a:latin typeface="+mj-lt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64801"/>
            <a:ext cx="8229600" cy="891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Deming’s Fourteen Principles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93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199"/>
            <a:ext cx="7805530" cy="30008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635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Replace work standards such as quotas, numerical goals, and MBO with good leadership.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635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Remove barriers that rob people at all levels of their pride of workmanship; shift from numbers to quality.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635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Institute a program of education and self-improvement by emphasizing lifelong learning and employment.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63500" algn="l"/>
              </a:tabLst>
            </a:pPr>
            <a:r>
              <a:rPr lang="en-US" sz="1800" spc="-5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Transformation of the workplace occurs through everyone’s action.</a:t>
            </a:r>
            <a:endParaRPr lang="en-US" sz="1800" dirty="0">
              <a:solidFill>
                <a:srgbClr val="000000"/>
              </a:solidFill>
              <a:latin typeface="Arial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23603"/>
            <a:ext cx="8229600" cy="891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Deming’s Fourteen Principles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 pitchFamily="34" charset="0"/>
              </a:rPr>
              <a:t>Landmarks in Management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as a Discipline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2672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Scientific management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Max </a:t>
            </a:r>
            <a:r>
              <a:rPr lang="en-US" sz="2000" dirty="0" smtClean="0"/>
              <a:t>Weber—Bureaucracy </a:t>
            </a:r>
            <a:endParaRPr lang="en-US" sz="20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Frederick </a:t>
            </a:r>
            <a:r>
              <a:rPr lang="en-US" sz="2000" dirty="0" smtClean="0"/>
              <a:t>Taylor—Production </a:t>
            </a:r>
            <a:r>
              <a:rPr lang="en-US" sz="2000" dirty="0" smtClean="0"/>
              <a:t>efficiency 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Frank and Lillian </a:t>
            </a:r>
            <a:r>
              <a:rPr lang="en-US" sz="2000" dirty="0" err="1" smtClean="0"/>
              <a:t>Gilbreth</a:t>
            </a:r>
            <a:r>
              <a:rPr lang="en-US" sz="2000" dirty="0" smtClean="0"/>
              <a:t>—Time </a:t>
            </a:r>
            <a:r>
              <a:rPr lang="en-US" sz="2000" dirty="0" smtClean="0"/>
              <a:t>and motion studies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Henry </a:t>
            </a:r>
            <a:r>
              <a:rPr lang="en-US" sz="2000" dirty="0" smtClean="0"/>
              <a:t>Gantt—Task </a:t>
            </a:r>
            <a:r>
              <a:rPr lang="en-US" sz="2000" dirty="0" smtClean="0"/>
              <a:t>scheduling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Administrative management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Henry </a:t>
            </a:r>
            <a:r>
              <a:rPr lang="en-US" sz="2000" dirty="0" smtClean="0"/>
              <a:t>Fayol—4 </a:t>
            </a:r>
            <a:r>
              <a:rPr lang="en-US" sz="2000" dirty="0" smtClean="0"/>
              <a:t>functions and 16 principles of management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Chester </a:t>
            </a:r>
            <a:r>
              <a:rPr lang="en-US" sz="2000" dirty="0" smtClean="0"/>
              <a:t>Barnard—Communication </a:t>
            </a:r>
            <a:r>
              <a:rPr lang="en-US" sz="2000" dirty="0" smtClean="0"/>
              <a:t>channels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Mary Parker </a:t>
            </a:r>
            <a:r>
              <a:rPr lang="en-US" sz="2000" dirty="0" smtClean="0"/>
              <a:t>Follett—Empowered </a:t>
            </a:r>
            <a:r>
              <a:rPr lang="en-US" sz="2000" dirty="0" smtClean="0"/>
              <a:t>employees; work groups </a:t>
            </a:r>
          </a:p>
        </p:txBody>
      </p:sp>
    </p:spTree>
    <p:extLst>
      <p:ext uri="{BB962C8B-B14F-4D97-AF65-F5344CB8AC3E}">
        <p14:creationId xmlns:p14="http://schemas.microsoft.com/office/powerpoint/2010/main" xmlns="" val="10544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4904902"/>
              </p:ext>
            </p:extLst>
          </p:nvPr>
        </p:nvGraphicFramePr>
        <p:xfrm>
          <a:off x="400878" y="1371601"/>
          <a:ext cx="8362122" cy="4289743"/>
        </p:xfrm>
        <a:graphic>
          <a:graphicData uri="http://schemas.openxmlformats.org/drawingml/2006/table">
            <a:tbl>
              <a:tblPr firstRow="1" firstCol="1" bandRow="1"/>
              <a:tblGrid>
                <a:gridCol w="8362122"/>
              </a:tblGrid>
              <a:tr h="426719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A bias for action:</a:t>
                      </a:r>
                      <a:r>
                        <a:rPr lang="en-US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They establish a value for action and implementation rather than overanalyzing and delaying with endless committees.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Close to the customer: </a:t>
                      </a:r>
                      <a:r>
                        <a:rPr lang="en-US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They listen and respond to customers to satisfy their needs.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Autonomy and entrepreneurship:</a:t>
                      </a:r>
                      <a:r>
                        <a:rPr lang="en-US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They empower people and encourage innovation and risk taking.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Productivity through people:</a:t>
                      </a:r>
                      <a:r>
                        <a:rPr lang="en-US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They increase employees’ awareness that everyone’s contributions lead to shared success.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b="0" i="1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Hands on, value driven:</a:t>
                      </a:r>
                      <a:r>
                        <a:rPr lang="en-US" sz="19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Their managers should be visible, involved, and know what is going on</a:t>
                      </a:r>
                      <a:r>
                        <a:rPr lang="en-US" sz="1900" b="0" spc="-5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.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480472"/>
            <a:ext cx="8229600" cy="89112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Characteristics of Highly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 Successful Firms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9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783" y="1600200"/>
            <a:ext cx="7772400" cy="31624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900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Stick to the knitting: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stay with the core business, what they do well, and avoid wide diversification.</a:t>
            </a: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900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Simple form, lean staff: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have fewer administrative layers and keep the structure simple.</a:t>
            </a: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900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Simultaneous loose–tight properties: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maintain dedication to core principles but encourage flexibility and experimentation in reaching goals.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80472"/>
            <a:ext cx="8229600" cy="89112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Characteristics of Highly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8C2638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 Successful Firms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+mj-cs"/>
              </a:rPr>
              <a:t> 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30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61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Times New Roman"/>
              </a:rPr>
              <a:t> </a:t>
            </a:r>
            <a:r>
              <a:rPr lang="en-US" sz="3400" dirty="0">
                <a:solidFill>
                  <a:srgbClr val="8C2638"/>
                </a:solidFill>
                <a:latin typeface="+mj-lt"/>
                <a:ea typeface="Times New Roman"/>
              </a:rPr>
              <a:t>Foundations </a:t>
            </a:r>
            <a:r>
              <a:rPr lang="en-US" sz="3400" dirty="0" smtClean="0">
                <a:solidFill>
                  <a:srgbClr val="8C2638"/>
                </a:solidFill>
                <a:latin typeface="+mj-lt"/>
                <a:ea typeface="Times New Roman"/>
              </a:rPr>
              <a:t>of Management Timeline </a:t>
            </a:r>
            <a:r>
              <a:rPr lang="en-US" sz="2000" dirty="0">
                <a:latin typeface="+mj-lt"/>
                <a:ea typeface="Times New Roman"/>
              </a:rPr>
              <a:t> </a:t>
            </a:r>
            <a:r>
              <a:rPr lang="en-US" sz="2800" dirty="0">
                <a:latin typeface="+mj-lt"/>
              </a:rPr>
              <a:t> </a:t>
            </a:r>
            <a:r>
              <a:rPr lang="en-US" sz="2000" dirty="0">
                <a:latin typeface="+mj-lt"/>
                <a:ea typeface="Times New Roman"/>
              </a:rPr>
              <a:t> </a:t>
            </a:r>
            <a:endParaRPr lang="en-US" sz="2800" dirty="0">
              <a:effectLst/>
              <a:latin typeface="+mj-lt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26" y="2208362"/>
            <a:ext cx="8671996" cy="28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58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5751"/>
            <a:ext cx="8229600" cy="4976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" y="685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C2638"/>
                </a:solidFill>
                <a:latin typeface="+mj-lt"/>
              </a:rPr>
              <a:t> Sample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H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ospital Organizational Chart</a:t>
            </a:r>
            <a:endParaRPr lang="en-US" sz="2800" dirty="0">
              <a:solidFill>
                <a:srgbClr val="8C26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3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057400"/>
            <a:ext cx="7467600" cy="3733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90124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Management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 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Functions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by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Organization Level 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 </a:t>
            </a:r>
            <a:endParaRPr lang="en-US" sz="2800" b="1" dirty="0">
              <a:solidFill>
                <a:srgbClr val="8C26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78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Functional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S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kills 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by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L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evel 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in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the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Organization</a:t>
            </a:r>
            <a:endParaRPr lang="en-US" sz="2800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946" y="2224088"/>
            <a:ext cx="6304029" cy="26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831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Attributes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of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Emotional Intelligence</a:t>
            </a:r>
            <a:endParaRPr lang="en-US" sz="2800" b="1" dirty="0">
              <a:solidFill>
                <a:srgbClr val="8C2638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965762"/>
              </p:ext>
            </p:extLst>
          </p:nvPr>
        </p:nvGraphicFramePr>
        <p:xfrm>
          <a:off x="457200" y="1447800"/>
          <a:ext cx="8001000" cy="4515549"/>
        </p:xfrm>
        <a:graphic>
          <a:graphicData uri="http://schemas.openxmlformats.org/drawingml/2006/table">
            <a:tbl>
              <a:tblPr firstRow="1" firstCol="1" bandRow="1"/>
              <a:tblGrid>
                <a:gridCol w="80010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Self-awareness: The ability to monitor, notice, and label one’s feelings as they occur. This allows one to be more certain about feelings and to identify early vague feelings.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Self-regulation: The ability to manage one’s emotions and impulses. A person with this skill is often viewed as being reflective, comfortable with change and ambiguity, and able to control impulsiveness.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Motivation: Being highly motivated is essential for focusing attention, mastering situations, showing creativity, and being productive and successful.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6421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670" y="1905000"/>
            <a:ext cx="772933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Empathy: The ability to recognize emotions in others. This is important for teamwork as well as for helping adjust one’s behavior to the emerging reactions of others.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Social skills: The ability to handle relationships with others is central to being perceived as popular, effective with others, and having the qualities of a leader.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838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Attributes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of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Emotional Intelligence</a:t>
            </a:r>
            <a:endParaRPr lang="en-US" sz="2800" b="1" dirty="0">
              <a:solidFill>
                <a:srgbClr val="8C26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7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8C2638"/>
                </a:solidFill>
                <a:latin typeface="+mj-lt"/>
              </a:rPr>
              <a:t>Mintzberg’s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Managerial Roles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  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241330"/>
              </p:ext>
            </p:extLst>
          </p:nvPr>
        </p:nvGraphicFramePr>
        <p:xfrm>
          <a:off x="304800" y="1371600"/>
          <a:ext cx="8534400" cy="4770240"/>
        </p:xfrm>
        <a:graphic>
          <a:graphicData uri="http://schemas.openxmlformats.org/drawingml/2006/table">
            <a:tbl>
              <a:tblPr/>
              <a:tblGrid>
                <a:gridCol w="1600200"/>
                <a:gridCol w="6934200"/>
              </a:tblGrid>
              <a:tr h="48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Managerial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Activity</a:t>
                      </a:r>
                    </a:p>
                  </a:txBody>
                  <a:tcPr marL="54888" marR="54888" marT="45740" marB="457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Related Roles</a:t>
                      </a:r>
                    </a:p>
                  </a:txBody>
                  <a:tcPr marL="54888" marR="54888" marT="45740" marB="457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4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Interpersonal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Figurehead: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represents the organization and is a symbol for ceremonial, social, legal, and inspirational duties.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Liaison: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maintains networks of relationships outside his or her organizational unit to gather information and favors.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Leader: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directs, guides, motivates, and develops subordinates.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7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Informational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Monitor: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oversees internal and external information sources.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Disseminator: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communicates facts and values to others in the organization.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Spokesperson: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communicates with others outside the organization.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5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4910714"/>
              </p:ext>
            </p:extLst>
          </p:nvPr>
        </p:nvGraphicFramePr>
        <p:xfrm>
          <a:off x="304800" y="1981200"/>
          <a:ext cx="8534400" cy="2514640"/>
        </p:xfrm>
        <a:graphic>
          <a:graphicData uri="http://schemas.openxmlformats.org/drawingml/2006/table">
            <a:tbl>
              <a:tblPr/>
              <a:tblGrid>
                <a:gridCol w="1363135"/>
                <a:gridCol w="7171265"/>
              </a:tblGrid>
              <a:tr h="15570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Decisional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Entrepreneur: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The manager promotes development and planned change in the organization.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Disturbance handler: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resolves crises and unexpected problems.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Resource allocator: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uses authority to allocate budget, personnel, equipment, services, and facilities.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Negotiator: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resolves dilemmas and disputes and determines the use of resources.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762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8C2638"/>
                </a:solidFill>
                <a:latin typeface="+mj-lt"/>
              </a:rPr>
              <a:t>Mintzberg’s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rgbClr val="8C2638"/>
                </a:solidFill>
                <a:latin typeface="+mj-lt"/>
              </a:rPr>
              <a:t>anagerial Roles</a:t>
            </a:r>
            <a:r>
              <a:rPr lang="en-US" sz="2800" dirty="0">
                <a:solidFill>
                  <a:srgbClr val="8C2638"/>
                </a:solidFill>
                <a:latin typeface="+mj-lt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xmlns="" val="32259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sz="3200" dirty="0">
                <a:latin typeface="Arial Black" pitchFamily="34" charset="0"/>
              </a:rPr>
              <a:t>Landmarks in Management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as a </a:t>
            </a:r>
            <a:r>
              <a:rPr lang="en-US" sz="3200" dirty="0" smtClean="0">
                <a:latin typeface="Arial Black" pitchFamily="34" charset="0"/>
              </a:rPr>
              <a:t>Discipline (</a:t>
            </a:r>
            <a:r>
              <a:rPr lang="en-US" sz="3200" dirty="0" smtClean="0">
                <a:latin typeface="Arial Black" pitchFamily="34" charset="0"/>
              </a:rPr>
              <a:t>continued)</a:t>
            </a:r>
            <a:endParaRPr lang="en-US" sz="3200" dirty="0" smtClean="0"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495800"/>
          </a:xfrm>
        </p:spPr>
        <p:txBody>
          <a:bodyPr/>
          <a:lstStyle/>
          <a:p>
            <a:pPr lvl="1"/>
            <a:r>
              <a:rPr lang="en-US" sz="2400" dirty="0" smtClean="0"/>
              <a:t>Humanistic management</a:t>
            </a:r>
          </a:p>
          <a:p>
            <a:pPr lvl="2"/>
            <a:r>
              <a:rPr lang="en-US" sz="1800" dirty="0" smtClean="0"/>
              <a:t>Hawthorne studies</a:t>
            </a:r>
          </a:p>
          <a:p>
            <a:pPr lvl="2"/>
            <a:r>
              <a:rPr lang="en-US" sz="1800" dirty="0" smtClean="0"/>
              <a:t>Human resources management</a:t>
            </a:r>
          </a:p>
          <a:p>
            <a:pPr lvl="2"/>
            <a:r>
              <a:rPr lang="en-US" sz="1800" dirty="0" smtClean="0"/>
              <a:t>Douglas </a:t>
            </a:r>
            <a:r>
              <a:rPr lang="en-US" sz="1800" dirty="0" smtClean="0"/>
              <a:t>McGregor—X </a:t>
            </a:r>
            <a:r>
              <a:rPr lang="en-US" sz="1800" dirty="0" smtClean="0"/>
              <a:t>and Y theory of management</a:t>
            </a:r>
          </a:p>
          <a:p>
            <a:pPr lvl="1"/>
            <a:r>
              <a:rPr lang="en-US" sz="2400" dirty="0" smtClean="0"/>
              <a:t>Operations management</a:t>
            </a:r>
          </a:p>
          <a:p>
            <a:pPr lvl="2"/>
            <a:r>
              <a:rPr lang="en-US" sz="1800" dirty="0" smtClean="0"/>
              <a:t>Forecasting</a:t>
            </a:r>
          </a:p>
          <a:p>
            <a:pPr lvl="2"/>
            <a:r>
              <a:rPr lang="en-US" sz="1800" dirty="0" smtClean="0"/>
              <a:t>Linear programming</a:t>
            </a:r>
          </a:p>
          <a:p>
            <a:pPr lvl="2"/>
            <a:r>
              <a:rPr lang="en-US" sz="1800" dirty="0" smtClean="0"/>
              <a:t>Break-even </a:t>
            </a:r>
            <a:r>
              <a:rPr lang="en-US" sz="1800" dirty="0" smtClean="0"/>
              <a:t>analysis, and such</a:t>
            </a:r>
            <a:endParaRPr lang="en-US" sz="1800" dirty="0" smtClean="0"/>
          </a:p>
          <a:p>
            <a:pPr lvl="1"/>
            <a:r>
              <a:rPr lang="en-US" sz="2400" dirty="0" smtClean="0"/>
              <a:t>Contemporary management</a:t>
            </a:r>
          </a:p>
          <a:p>
            <a:pPr lvl="2"/>
            <a:r>
              <a:rPr lang="en-US" sz="1800" dirty="0" smtClean="0"/>
              <a:t>Peter Drucker (management by objectives)</a:t>
            </a:r>
          </a:p>
          <a:p>
            <a:pPr lvl="2"/>
            <a:r>
              <a:rPr lang="en-US" sz="1800" dirty="0" smtClean="0"/>
              <a:t>W. Edwards Deming (total quality management)</a:t>
            </a:r>
          </a:p>
          <a:p>
            <a:pPr lvl="2"/>
            <a:r>
              <a:rPr lang="en-US" sz="1800" dirty="0" smtClean="0"/>
              <a:t>Business process reengineering</a:t>
            </a:r>
          </a:p>
        </p:txBody>
      </p:sp>
    </p:spTree>
    <p:extLst>
      <p:ext uri="{BB962C8B-B14F-4D97-AF65-F5344CB8AC3E}">
        <p14:creationId xmlns:p14="http://schemas.microsoft.com/office/powerpoint/2010/main" xmlns="" val="2052090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7927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Paradigm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Shift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in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Management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731353"/>
              </p:ext>
            </p:extLst>
          </p:nvPr>
        </p:nvGraphicFramePr>
        <p:xfrm>
          <a:off x="533400" y="1291980"/>
          <a:ext cx="8153400" cy="4527160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30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Traditional Management Paradigm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New Management Paradigm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Multilevel hierarchical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Flatter, distributed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Centralized decision making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Decentralized decision making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Status measured by amount of turf controlled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Status measured by success in achieving outcomes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Funding inputs and intentions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Funding outcomes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Face-to-face interaction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Telecommunication and virtual interaction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Homogenous staffing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Workforce diversity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121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767E2-9AE8-48FF-8ADC-87108F4F7D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781267"/>
              </p:ext>
            </p:extLst>
          </p:nvPr>
        </p:nvGraphicFramePr>
        <p:xfrm>
          <a:off x="609600" y="1413557"/>
          <a:ext cx="7696200" cy="4492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Job description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Skill portfolio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Annual strategic plan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Learning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Financial bottom line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Triple bottom line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Efficiency and stability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Ongoing innovation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Mass services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Market segmentation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66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ork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at central office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Work at satellite and home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offices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37927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Paradigm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Shift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in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Management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7312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004" y="914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Symptoms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of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Groupthink</a:t>
            </a:r>
            <a:endParaRPr lang="en-US" sz="2800" b="1" dirty="0">
              <a:solidFill>
                <a:srgbClr val="8C2638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743465"/>
              </p:ext>
            </p:extLst>
          </p:nvPr>
        </p:nvGraphicFramePr>
        <p:xfrm>
          <a:off x="785004" y="1630392"/>
          <a:ext cx="7325983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7325983"/>
              </a:tblGrid>
              <a:tr h="41148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Team’s overestimation of its own power and morality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spc="-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Illusion of </a:t>
                      </a:r>
                      <a:r>
                        <a:rPr lang="en-US" sz="2000" i="0" spc="-15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invulnerability</a:t>
                      </a:r>
                      <a:r>
                        <a:rPr lang="en-US" sz="2000" i="0" spc="-15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</a:t>
                      </a:r>
                      <a:endParaRPr lang="en-US" sz="2000" i="0" spc="-15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Unquestioned belief in team’s inherent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morality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Close-mindedness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Team rationalization to discount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warnings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Stereotypes of the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opposition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Pressure toward uniformity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Self-censorship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Italic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Illusion 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of shared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unanimity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Pressure to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conform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Self-appointed “mind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Italic"/>
                        </a:rPr>
                        <a:t>guards”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49444" marR="494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1426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Tannenbaum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and 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Schmidt’s Leadership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 </a:t>
            </a:r>
            <a:r>
              <a:rPr lang="en-US" sz="2800" b="1" dirty="0" smtClean="0">
                <a:solidFill>
                  <a:srgbClr val="8C2638"/>
                </a:solidFill>
                <a:latin typeface="+mj-lt"/>
              </a:rPr>
              <a:t>Continuum </a:t>
            </a:r>
            <a:r>
              <a:rPr lang="en-US" sz="2800" b="1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0558"/>
            <a:ext cx="9144000" cy="422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193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4581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Normative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D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ecision Tree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4843" y="2057400"/>
            <a:ext cx="32004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dirty="0">
                <a:latin typeface="+mj-lt"/>
              </a:rPr>
              <a:t>Quality requirement (</a:t>
            </a:r>
            <a:r>
              <a:rPr lang="en-US" sz="1500" dirty="0" smtClean="0">
                <a:latin typeface="+mj-lt"/>
              </a:rPr>
              <a:t>QR)</a:t>
            </a:r>
          </a:p>
          <a:p>
            <a:pPr lvl="0"/>
            <a:r>
              <a:rPr lang="en-US" sz="1500" dirty="0" smtClean="0">
                <a:latin typeface="+mj-lt"/>
              </a:rPr>
              <a:t>Commitment </a:t>
            </a:r>
            <a:r>
              <a:rPr lang="en-US" sz="1500" dirty="0">
                <a:latin typeface="+mj-lt"/>
              </a:rPr>
              <a:t>requirement (</a:t>
            </a:r>
            <a:r>
              <a:rPr lang="en-US" sz="1500" dirty="0" smtClean="0">
                <a:latin typeface="+mj-lt"/>
              </a:rPr>
              <a:t>CR)</a:t>
            </a:r>
          </a:p>
          <a:p>
            <a:pPr lvl="0"/>
            <a:r>
              <a:rPr lang="en-US" sz="1500" dirty="0" smtClean="0">
                <a:latin typeface="+mj-lt"/>
              </a:rPr>
              <a:t>Leader’s </a:t>
            </a:r>
            <a:r>
              <a:rPr lang="en-US" sz="1500" dirty="0">
                <a:latin typeface="+mj-lt"/>
              </a:rPr>
              <a:t>information (L </a:t>
            </a:r>
            <a:r>
              <a:rPr lang="en-US" sz="1500" dirty="0" smtClean="0">
                <a:latin typeface="+mj-lt"/>
              </a:rPr>
              <a:t>I)</a:t>
            </a:r>
          </a:p>
          <a:p>
            <a:pPr lvl="0"/>
            <a:r>
              <a:rPr lang="en-US" sz="1500" dirty="0" smtClean="0">
                <a:latin typeface="+mj-lt"/>
              </a:rPr>
              <a:t>Problem </a:t>
            </a:r>
            <a:r>
              <a:rPr lang="en-US" sz="1500" dirty="0">
                <a:latin typeface="+mj-lt"/>
              </a:rPr>
              <a:t>structure (S </a:t>
            </a:r>
            <a:r>
              <a:rPr lang="en-US" sz="1500" dirty="0" smtClean="0">
                <a:latin typeface="+mj-lt"/>
              </a:rPr>
              <a:t>T)</a:t>
            </a:r>
          </a:p>
          <a:p>
            <a:pPr lvl="0"/>
            <a:r>
              <a:rPr lang="en-US" sz="1500" dirty="0" smtClean="0">
                <a:latin typeface="+mj-lt"/>
              </a:rPr>
              <a:t>Commitment </a:t>
            </a:r>
            <a:r>
              <a:rPr lang="en-US" sz="1500" dirty="0">
                <a:latin typeface="+mj-lt"/>
              </a:rPr>
              <a:t>probability (</a:t>
            </a:r>
            <a:r>
              <a:rPr lang="en-US" sz="1500" dirty="0" smtClean="0">
                <a:latin typeface="+mj-lt"/>
              </a:rPr>
              <a:t>CP)</a:t>
            </a:r>
            <a:endParaRPr lang="en-US" sz="1500" dirty="0">
              <a:latin typeface="+mj-lt"/>
            </a:endParaRPr>
          </a:p>
          <a:p>
            <a:pPr lvl="0"/>
            <a:r>
              <a:rPr lang="en-US" sz="1500" dirty="0">
                <a:latin typeface="+mj-lt"/>
              </a:rPr>
              <a:t>Goal congruence (</a:t>
            </a:r>
            <a:r>
              <a:rPr lang="en-US" sz="1500" dirty="0" smtClean="0">
                <a:latin typeface="+mj-lt"/>
              </a:rPr>
              <a:t>GC)</a:t>
            </a:r>
          </a:p>
          <a:p>
            <a:pPr lvl="0"/>
            <a:r>
              <a:rPr lang="en-US" sz="1500" dirty="0" smtClean="0">
                <a:latin typeface="+mj-lt"/>
              </a:rPr>
              <a:t>Subordinate </a:t>
            </a:r>
            <a:r>
              <a:rPr lang="en-US" sz="1500" dirty="0">
                <a:latin typeface="+mj-lt"/>
              </a:rPr>
              <a:t>conflict (CO</a:t>
            </a:r>
            <a:r>
              <a:rPr lang="en-US" sz="1500" dirty="0" smtClean="0">
                <a:latin typeface="+mj-lt"/>
              </a:rPr>
              <a:t>)</a:t>
            </a:r>
          </a:p>
          <a:p>
            <a:pPr lvl="0"/>
            <a:r>
              <a:rPr lang="en-US" sz="1600" dirty="0">
                <a:latin typeface="+mj-lt"/>
              </a:rPr>
              <a:t>Subordinate </a:t>
            </a:r>
            <a:r>
              <a:rPr lang="en-US" sz="1600" dirty="0" smtClean="0">
                <a:latin typeface="+mj-lt"/>
              </a:rPr>
              <a:t>information (SI)</a:t>
            </a:r>
            <a:r>
              <a:rPr lang="en-US" sz="1500" dirty="0" smtClean="0">
                <a:latin typeface="+mj-lt"/>
              </a:rPr>
              <a:t> </a:t>
            </a:r>
            <a:endParaRPr lang="en-US" sz="15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48442"/>
            <a:ext cx="5787480" cy="402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66" y="5598436"/>
            <a:ext cx="8664515" cy="4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8765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C2638"/>
                </a:solidFill>
                <a:latin typeface="+mj-lt"/>
                <a:ea typeface="Times New Roman"/>
              </a:rPr>
              <a:t> Leadership </a:t>
            </a:r>
            <a:r>
              <a:rPr lang="en-US" sz="3200" dirty="0" smtClean="0">
                <a:solidFill>
                  <a:srgbClr val="8C2638"/>
                </a:solidFill>
                <a:latin typeface="+mj-lt"/>
                <a:ea typeface="Times New Roman"/>
              </a:rPr>
              <a:t>Matrix Models</a:t>
            </a:r>
            <a:r>
              <a:rPr lang="en-US" sz="3200" dirty="0">
                <a:solidFill>
                  <a:srgbClr val="8C2638"/>
                </a:solidFill>
                <a:latin typeface="+mj-lt"/>
                <a:ea typeface="Times New Roman"/>
              </a:rPr>
              <a:t>   </a:t>
            </a:r>
            <a:endParaRPr lang="en-US" sz="3200" dirty="0">
              <a:solidFill>
                <a:srgbClr val="8C2638"/>
              </a:solidFill>
              <a:effectLst/>
              <a:latin typeface="+mj-lt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586093"/>
            <a:ext cx="4171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9943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0443"/>
            <a:ext cx="6934200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483225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Worker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Immaturity—Maturity Continuum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67405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69343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C2638"/>
                </a:solidFill>
                <a:latin typeface="+mj-lt"/>
              </a:rPr>
              <a:t> 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Path–Goal Theory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 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29945"/>
            <a:ext cx="8609162" cy="51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232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3450" cy="465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896" y="706903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Causal Loop Systems View of Hospital Occupancy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47014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A Systems View Of Overtime Effects </a:t>
            </a:r>
            <a:endParaRPr lang="en-US" sz="3200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381" y="1422975"/>
            <a:ext cx="5928534" cy="43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1381" y="5786011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Swenson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8984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Management Functions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Planning—Determining </a:t>
            </a:r>
            <a:r>
              <a:rPr lang="en-US" sz="2800" dirty="0" smtClean="0"/>
              <a:t>what should be accomplished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 smtClean="0"/>
              <a:t>	Mission and values statement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/>
              <a:t>	</a:t>
            </a:r>
            <a:r>
              <a:rPr lang="en-US" sz="1800" dirty="0" smtClean="0"/>
              <a:t>Strategic plan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/>
              <a:t>	</a:t>
            </a:r>
            <a:r>
              <a:rPr lang="en-US" sz="1800" dirty="0" smtClean="0"/>
              <a:t>Tactical plans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/>
              <a:t>	</a:t>
            </a:r>
            <a:r>
              <a:rPr lang="en-US" sz="1800" dirty="0" smtClean="0"/>
              <a:t>Operational plans </a:t>
            </a:r>
            <a:endParaRPr lang="en-US" sz="1800" dirty="0"/>
          </a:p>
          <a:p>
            <a:r>
              <a:rPr lang="en-US" sz="2800" dirty="0" smtClean="0"/>
              <a:t>Organizing—Deciding </a:t>
            </a:r>
            <a:r>
              <a:rPr lang="en-US" sz="2800" dirty="0" smtClean="0"/>
              <a:t>how resources can be allocated 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 smtClean="0"/>
              <a:t>	Organization chart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 smtClean="0"/>
              <a:t>	Line authority and staff authority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 smtClean="0"/>
              <a:t>	Span of control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1800" dirty="0" smtClean="0"/>
              <a:t>	Delegation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118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2553419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Characteristics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 </a:t>
            </a:r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of Innovation Stakeholders</a:t>
            </a:r>
            <a:endParaRPr lang="en-US" sz="3200" b="1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950" y="807739"/>
            <a:ext cx="42957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3697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7751"/>
            <a:ext cx="5759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Innovation Diffusion </a:t>
            </a:r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S-curve</a:t>
            </a:r>
            <a:endParaRPr lang="en-US" sz="3200" b="1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766888"/>
            <a:ext cx="4371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1214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133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Differences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between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Managers and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Leaders</a:t>
            </a:r>
            <a:endParaRPr lang="en-US" sz="3200" b="1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407993"/>
            <a:ext cx="6038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2587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9595"/>
              </p:ext>
            </p:extLst>
          </p:nvPr>
        </p:nvGraphicFramePr>
        <p:xfrm>
          <a:off x="304800" y="1644409"/>
          <a:ext cx="8458200" cy="4711941"/>
        </p:xfrm>
        <a:graphic>
          <a:graphicData uri="http://schemas.openxmlformats.org/drawingml/2006/table">
            <a:tbl>
              <a:tblPr/>
              <a:tblGrid>
                <a:gridCol w="1409700"/>
                <a:gridCol w="3421460"/>
                <a:gridCol w="3627040"/>
              </a:tblGrid>
              <a:tr h="3355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Internal Change Agent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External Change Agent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6416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Advantages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Knows the environment, culture, people, issues, and hidden agendas 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Develops and keeps expertise and resources internal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Creates and maintains norms of organization renewal from within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Provides higher security and confidentiality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trust and respect of others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6.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Has strong personal investment in success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Provides fresh, outside, objective perspective 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Is willing to assert, challenge, and question norms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more legitimacy to insiders by not taking sides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Brings skills and techniques not available from within organization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Brings diverse organizational experiences to bear; benchmarks comparisons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53544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Advantages and Disadvantages of Internal and External Change Agents</a:t>
            </a:r>
            <a:endParaRPr lang="en-US" sz="3200" b="1" dirty="0">
              <a:solidFill>
                <a:srgbClr val="8C26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809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1935810"/>
              </p:ext>
            </p:extLst>
          </p:nvPr>
        </p:nvGraphicFramePr>
        <p:xfrm>
          <a:off x="304800" y="1742536"/>
          <a:ext cx="8534400" cy="4495800"/>
        </p:xfrm>
        <a:graphic>
          <a:graphicData uri="http://schemas.openxmlformats.org/drawingml/2006/table">
            <a:tbl>
              <a:tblPr/>
              <a:tblGrid>
                <a:gridCol w="1752600"/>
                <a:gridCol w="37338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Disadvantages</a:t>
                      </a:r>
                      <a:endParaRPr lang="en-US" sz="2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be biased; has already taken sides, or may be disliked or mistrusted by some stakeholders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previous relationships that contribute to subgrouping or fragmentation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Takes change agent away from other duties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be enculturated and is “part of the problem” or does not see it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Is subject to organizational sanctions and pressures as an employee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or may not be available when needed by the organization; may split time and commitments with other clients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Incurs high expense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Takes time to become familiar with the system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create codependency or may abandon the system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3544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C2638"/>
                </a:solidFill>
                <a:latin typeface="+mj-lt"/>
              </a:rPr>
              <a:t>Advantages and Disadvantages of Internal and External Change Agents</a:t>
            </a:r>
            <a:endParaRPr lang="en-US" sz="3200" b="1" dirty="0">
              <a:solidFill>
                <a:srgbClr val="8C26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71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4876800"/>
            <a:ext cx="84582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0717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Force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Field Analysis of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Forces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for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the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Balanced Scorecard 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601" y="1837247"/>
            <a:ext cx="4210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695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6669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Adapted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from </a:t>
            </a:r>
            <a:r>
              <a:rPr lang="en-US" sz="3200" dirty="0" err="1">
                <a:solidFill>
                  <a:srgbClr val="8C2638"/>
                </a:solidFill>
                <a:latin typeface="+mj-lt"/>
              </a:rPr>
              <a:t>Kubler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-Ross’s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Stages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of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Grief  </a:t>
            </a:r>
            <a:r>
              <a:rPr lang="en-US" sz="3200" dirty="0">
                <a:solidFill>
                  <a:srgbClr val="8C2638"/>
                </a:solidFill>
                <a:latin typeface="+mj-lt"/>
              </a:rPr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500" y="1685925"/>
            <a:ext cx="61531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9091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7367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Variable Impact 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o</a:t>
            </a:r>
            <a:r>
              <a:rPr lang="en-US" sz="3200" dirty="0" smtClean="0">
                <a:solidFill>
                  <a:srgbClr val="8C2638"/>
                </a:solidFill>
                <a:latin typeface="+mj-lt"/>
              </a:rPr>
              <a:t>f Change on Different Stakeholders  </a:t>
            </a:r>
            <a:endParaRPr lang="en-US" sz="3200" dirty="0">
              <a:solidFill>
                <a:srgbClr val="8C2638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1" y="1684585"/>
            <a:ext cx="7283210" cy="45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353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838200"/>
          </a:xfrm>
        </p:spPr>
        <p:txBody>
          <a:bodyPr/>
          <a:lstStyle/>
          <a:p>
            <a:r>
              <a:rPr lang="en-US" sz="3200" dirty="0">
                <a:latin typeface="Arial Black" pitchFamily="34" charset="0"/>
              </a:rPr>
              <a:t>Management </a:t>
            </a:r>
            <a:r>
              <a:rPr lang="en-US" sz="3200" dirty="0" smtClean="0">
                <a:latin typeface="Arial Black" pitchFamily="34" charset="0"/>
              </a:rPr>
              <a:t>Functions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Directing/leading—Influencing </a:t>
            </a:r>
            <a:r>
              <a:rPr lang="en-US" sz="2800" dirty="0" smtClean="0"/>
              <a:t>behavior; motivating and inspiring other to high performance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Sources of </a:t>
            </a:r>
            <a:r>
              <a:rPr lang="en-US" sz="2400" dirty="0" smtClean="0"/>
              <a:t>Influence (Power)</a:t>
            </a:r>
            <a:endParaRPr lang="en-US" sz="24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Authority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Reward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Coercive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Referral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Expert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Information </a:t>
            </a:r>
          </a:p>
          <a:p>
            <a:r>
              <a:rPr lang="en-US" sz="2800" dirty="0" smtClean="0"/>
              <a:t>Controlling/evaluating—Monitoring </a:t>
            </a:r>
            <a:r>
              <a:rPr lang="en-US" sz="2800" dirty="0" smtClean="0"/>
              <a:t>performance and making course corrections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Dashboards and the balanced score card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7695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6096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Levels of Management </a:t>
            </a:r>
            <a:r>
              <a:rPr lang="en-US" sz="3200" dirty="0" smtClean="0">
                <a:latin typeface="Arial Black" pitchFamily="34" charset="0"/>
              </a:rPr>
              <a:t>and </a:t>
            </a:r>
            <a:r>
              <a:rPr lang="en-US" sz="3200" dirty="0" smtClean="0">
                <a:latin typeface="Arial Black" pitchFamily="34" charset="0"/>
              </a:rPr>
              <a:t>Skills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Supervisory management (frontline management</a:t>
            </a:r>
            <a:r>
              <a:rPr lang="en-US" sz="2400" dirty="0" smtClean="0"/>
              <a:t>) —Significant </a:t>
            </a:r>
            <a:r>
              <a:rPr lang="en-US" sz="2400" dirty="0" smtClean="0"/>
              <a:t>use of technical skills </a:t>
            </a:r>
          </a:p>
          <a:p>
            <a:r>
              <a:rPr lang="en-US" sz="2400" dirty="0" smtClean="0"/>
              <a:t>Middle </a:t>
            </a:r>
            <a:r>
              <a:rPr lang="en-US" sz="2400" dirty="0" smtClean="0"/>
              <a:t>management—Significant </a:t>
            </a:r>
            <a:r>
              <a:rPr lang="en-US" sz="2400" dirty="0" smtClean="0"/>
              <a:t>use of interpersonal skills, including emotional intelligence (EI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Top </a:t>
            </a:r>
            <a:r>
              <a:rPr lang="en-US" sz="2400" dirty="0" smtClean="0"/>
              <a:t>Management—Significant </a:t>
            </a:r>
            <a:r>
              <a:rPr lang="en-US" sz="2400" dirty="0" smtClean="0"/>
              <a:t>use of conceptual skills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Executive management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Governing boards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0916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Managerial Activities and Associated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r>
              <a:rPr lang="en-US" dirty="0" smtClean="0"/>
              <a:t>Interpersonal activities</a:t>
            </a:r>
          </a:p>
          <a:p>
            <a:pPr lvl="1"/>
            <a:r>
              <a:rPr lang="en-US" sz="2400" dirty="0" smtClean="0"/>
              <a:t>Figurehead—Liaison</a:t>
            </a:r>
            <a:r>
              <a:rPr lang="en-US" sz="2400" dirty="0" smtClean="0"/>
              <a:t>—Leader</a:t>
            </a:r>
            <a:endParaRPr lang="en-US" sz="2400" dirty="0" smtClean="0"/>
          </a:p>
          <a:p>
            <a:r>
              <a:rPr lang="en-US" sz="2800" dirty="0" smtClean="0"/>
              <a:t>Informational activities</a:t>
            </a:r>
          </a:p>
          <a:p>
            <a:pPr lvl="1"/>
            <a:r>
              <a:rPr lang="en-US" sz="2400" dirty="0" smtClean="0"/>
              <a:t>Monitor—Disseminator</a:t>
            </a:r>
            <a:r>
              <a:rPr lang="en-US" sz="2400" dirty="0" smtClean="0"/>
              <a:t>—Spokesperson</a:t>
            </a:r>
            <a:endParaRPr lang="en-US" sz="2400" dirty="0" smtClean="0"/>
          </a:p>
          <a:p>
            <a:r>
              <a:rPr lang="en-US" sz="2800" dirty="0" smtClean="0"/>
              <a:t>Decisional activities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Entrepreneur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Disturbance handler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Resource allocator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Negotiator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8542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Management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495800"/>
          </a:xfrm>
        </p:spPr>
        <p:txBody>
          <a:bodyPr/>
          <a:lstStyle/>
          <a:p>
            <a:r>
              <a:rPr lang="en-US" dirty="0" smtClean="0"/>
              <a:t>Problem solving and decision making </a:t>
            </a:r>
          </a:p>
          <a:p>
            <a:pPr lvl="1"/>
            <a:r>
              <a:rPr lang="en-US" dirty="0" smtClean="0"/>
              <a:t>Steps in decision making</a:t>
            </a:r>
          </a:p>
          <a:p>
            <a:pPr lvl="1"/>
            <a:r>
              <a:rPr lang="en-US" dirty="0" smtClean="0"/>
              <a:t>Rational versus administrative decision making </a:t>
            </a:r>
          </a:p>
          <a:p>
            <a:pPr lvl="1"/>
            <a:r>
              <a:rPr lang="en-US" dirty="0" smtClean="0"/>
              <a:t>Programmed and </a:t>
            </a:r>
            <a:r>
              <a:rPr lang="en-US" dirty="0" err="1" smtClean="0"/>
              <a:t>nonprogrammed</a:t>
            </a:r>
            <a:r>
              <a:rPr lang="en-US" dirty="0" smtClean="0"/>
              <a:t> decisions</a:t>
            </a:r>
          </a:p>
          <a:p>
            <a:r>
              <a:rPr lang="en-US" dirty="0" smtClean="0"/>
              <a:t> Groupthink</a:t>
            </a:r>
          </a:p>
          <a:p>
            <a:pPr lvl="1"/>
            <a:r>
              <a:rPr lang="en-US" dirty="0" smtClean="0"/>
              <a:t>Symptoms of groupthink</a:t>
            </a:r>
            <a:endParaRPr lang="en-US" dirty="0"/>
          </a:p>
          <a:p>
            <a:pPr lvl="1"/>
            <a:r>
              <a:rPr lang="en-US" dirty="0" smtClean="0"/>
              <a:t>Consequences of groupthink</a:t>
            </a:r>
          </a:p>
          <a:p>
            <a:pPr lvl="1"/>
            <a:r>
              <a:rPr lang="en-US" dirty="0" smtClean="0"/>
              <a:t>Countermeasures for groupthink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5235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762000"/>
          </a:xfrm>
        </p:spPr>
        <p:txBody>
          <a:bodyPr/>
          <a:lstStyle/>
          <a:p>
            <a:r>
              <a:rPr lang="en-US" dirty="0" smtClean="0"/>
              <a:t>Managerial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r>
              <a:rPr lang="en-US" dirty="0" smtClean="0"/>
              <a:t>Formal and informal channels</a:t>
            </a:r>
          </a:p>
          <a:p>
            <a:r>
              <a:rPr lang="en-US" dirty="0" smtClean="0"/>
              <a:t>Barriers to communication </a:t>
            </a:r>
          </a:p>
          <a:p>
            <a:r>
              <a:rPr lang="en-US" dirty="0" smtClean="0"/>
              <a:t>Practices to increase accuracy of communications</a:t>
            </a:r>
          </a:p>
          <a:p>
            <a:r>
              <a:rPr lang="en-US" dirty="0" smtClean="0"/>
              <a:t>Guidelines for giving feedback </a:t>
            </a:r>
          </a:p>
        </p:txBody>
      </p:sp>
    </p:spTree>
    <p:extLst>
      <p:ext uri="{BB962C8B-B14F-4D97-AF65-F5344CB8AC3E}">
        <p14:creationId xmlns:p14="http://schemas.microsoft.com/office/powerpoint/2010/main" xmlns="" val="17307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1686</Words>
  <Application>Microsoft Office PowerPoint</Application>
  <PresentationFormat>On-screen Show (4:3)</PresentationFormat>
  <Paragraphs>282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Health Information Management: Concepts, Principles, and Practice Fifth Edition</vt:lpstr>
      <vt:lpstr>Landmarks in Management  as a Discipline </vt:lpstr>
      <vt:lpstr>Landmarks in Management  as a Discipline (continued)</vt:lpstr>
      <vt:lpstr>Management Functions</vt:lpstr>
      <vt:lpstr>Management Functions (continued)</vt:lpstr>
      <vt:lpstr>Levels of Management and Skills</vt:lpstr>
      <vt:lpstr>Managerial Activities and Associated Roles</vt:lpstr>
      <vt:lpstr>Trends in Management Theory</vt:lpstr>
      <vt:lpstr>Managerial Communication </vt:lpstr>
      <vt:lpstr>Trends in Leadership Theory</vt:lpstr>
      <vt:lpstr>Diffusion of Innovations</vt:lpstr>
      <vt:lpstr>Change Management</vt:lpstr>
      <vt:lpstr>Change Management (continued)</vt:lpstr>
      <vt:lpstr>Slide 14</vt:lpstr>
      <vt:lpstr>Fayol’s Fourteen Principles 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AHIMA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Marketing Fax</dc:creator>
  <cp:lastModifiedBy>Ashley</cp:lastModifiedBy>
  <cp:revision>66</cp:revision>
  <dcterms:created xsi:type="dcterms:W3CDTF">2014-01-24T02:38:46Z</dcterms:created>
  <dcterms:modified xsi:type="dcterms:W3CDTF">2016-07-26T17:26:18Z</dcterms:modified>
</cp:coreProperties>
</file>