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32"/>
  </p:notesMasterIdLst>
  <p:sldIdLst>
    <p:sldId id="256" r:id="rId5"/>
    <p:sldId id="257" r:id="rId6"/>
    <p:sldId id="258" r:id="rId7"/>
    <p:sldId id="259" r:id="rId8"/>
    <p:sldId id="260" r:id="rId9"/>
    <p:sldId id="261" r:id="rId10"/>
    <p:sldId id="286" r:id="rId11"/>
    <p:sldId id="262" r:id="rId12"/>
    <p:sldId id="263" r:id="rId13"/>
    <p:sldId id="287" r:id="rId14"/>
    <p:sldId id="296" r:id="rId15"/>
    <p:sldId id="264" r:id="rId16"/>
    <p:sldId id="288" r:id="rId17"/>
    <p:sldId id="265" r:id="rId18"/>
    <p:sldId id="268" r:id="rId19"/>
    <p:sldId id="266" r:id="rId20"/>
    <p:sldId id="275" r:id="rId21"/>
    <p:sldId id="276" r:id="rId22"/>
    <p:sldId id="277" r:id="rId23"/>
    <p:sldId id="278" r:id="rId24"/>
    <p:sldId id="289" r:id="rId25"/>
    <p:sldId id="290" r:id="rId26"/>
    <p:sldId id="291" r:id="rId27"/>
    <p:sldId id="292" r:id="rId28"/>
    <p:sldId id="293" r:id="rId29"/>
    <p:sldId id="294" r:id="rId30"/>
    <p:sldId id="295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E4FF"/>
    <a:srgbClr val="0054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49" autoAdjust="0"/>
  </p:normalViewPr>
  <p:slideViewPr>
    <p:cSldViewPr snapToGrid="0" snapToObjects="1">
      <p:cViewPr varScale="1">
        <p:scale>
          <a:sx n="86" d="100"/>
          <a:sy n="86" d="100"/>
        </p:scale>
        <p:origin x="738" y="84"/>
      </p:cViewPr>
      <p:guideLst/>
    </p:cSldViewPr>
  </p:slideViewPr>
  <p:outlineViewPr>
    <p:cViewPr>
      <p:scale>
        <a:sx n="33" d="100"/>
        <a:sy n="33" d="100"/>
      </p:scale>
      <p:origin x="0" y="-628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00218-547A-8943-B7D7-03A273CD8F18}" type="datetimeFigureOut">
              <a:rPr lang="en-US" smtClean="0"/>
              <a:t>9/16/2020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9919CD-3B8A-C54C-A7DD-6A2A28A2B1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665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9919CD-3B8A-C54C-A7DD-6A2A28A2B1D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481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BDDDFA6-A30A-2B4D-815C-79D9C3FA54A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8022730-C47B-764D-AB71-93D79A64C9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3520" y="1718503"/>
            <a:ext cx="9144000" cy="2680070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22AF52-CA6B-5542-AC94-164A72E283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3520" y="4683210"/>
            <a:ext cx="9144000" cy="1170729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59E4FF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ABD0F5A-6B66-FE4C-828D-EAC3C360B412}"/>
              </a:ext>
            </a:extLst>
          </p:cNvPr>
          <p:cNvSpPr txBox="1"/>
          <p:nvPr userDrawn="1"/>
        </p:nvSpPr>
        <p:spPr>
          <a:xfrm>
            <a:off x="520861" y="6204031"/>
            <a:ext cx="1944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b="0" dirty="0">
                <a:solidFill>
                  <a:schemeClr val="bg1"/>
                </a:solidFill>
                <a:latin typeface="Century Gothic" panose="020B0502020202020204" pitchFamily="34" charset="0"/>
              </a:rPr>
              <a:t>ahima.org</a:t>
            </a:r>
          </a:p>
        </p:txBody>
      </p:sp>
      <p:pic>
        <p:nvPicPr>
          <p:cNvPr id="11" name="Picture 10" descr="AHIMA_White.png">
            <a:extLst>
              <a:ext uri="{FF2B5EF4-FFF2-40B4-BE49-F238E27FC236}">
                <a16:creationId xmlns:a16="http://schemas.microsoft.com/office/drawing/2014/main" id="{56B69201-54D0-6C43-AAE0-F81A0FC63A7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7520" y="5698017"/>
            <a:ext cx="1806908" cy="875347"/>
          </a:xfrm>
          <a:prstGeom prst="rect">
            <a:avLst/>
          </a:prstGeom>
        </p:spPr>
      </p:pic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4C4C2E5F-6C45-4C1F-8758-A64A3595CAF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856510" y="6155051"/>
            <a:ext cx="7357828" cy="369332"/>
          </a:xfrm>
        </p:spPr>
        <p:txBody>
          <a:bodyPr>
            <a:noAutofit/>
          </a:bodyPr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77733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49347-97FA-C843-A003-5B9ECCD6D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76D1F-1E43-5249-B170-73823D633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DD7A8993-0FE2-4E45-9DD4-48D6E238EAE8}"/>
              </a:ext>
            </a:extLst>
          </p:cNvPr>
          <p:cNvSpPr txBox="1">
            <a:spLocks/>
          </p:cNvSpPr>
          <p:nvPr userDrawn="1"/>
        </p:nvSpPr>
        <p:spPr>
          <a:xfrm>
            <a:off x="5095685" y="6311900"/>
            <a:ext cx="1911927" cy="422852"/>
          </a:xfrm>
          <a:prstGeom prst="rect">
            <a:avLst/>
          </a:prstGeom>
        </p:spPr>
        <p:txBody>
          <a:bodyPr anchor="ctr"/>
          <a:lstStyle>
            <a:lvl1pPr marL="0" indent="0" algn="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  <a:cs typeface="ＭＳ Ｐゴシック" pitchFamily="78" charset="-128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9pPr>
          </a:lstStyle>
          <a:p>
            <a:pPr algn="ctr">
              <a:defRPr/>
            </a:pPr>
            <a:fld id="{0DF50EE9-9E72-4EE6-ABD3-2FA55DD9F7C8}" type="slidenum">
              <a:rPr lang="en-US" altLang="en-US" sz="1200" kern="0" smtClean="0">
                <a:solidFill>
                  <a:schemeClr val="tx1"/>
                </a:solidFill>
                <a:latin typeface="Calibri" panose="020F0502020204030204" pitchFamily="34" charset="0"/>
              </a:rPr>
              <a:pPr algn="ctr">
                <a:defRPr/>
              </a:pPr>
              <a:t>‹#›</a:t>
            </a:fld>
            <a:endParaRPr lang="en-US" altLang="en-US" sz="1200" kern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570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49347-97FA-C843-A003-5B9ECCD6D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76D1F-1E43-5249-B170-73823D633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DD7A8993-0FE2-4E45-9DD4-48D6E238EAE8}"/>
              </a:ext>
            </a:extLst>
          </p:cNvPr>
          <p:cNvSpPr txBox="1">
            <a:spLocks/>
          </p:cNvSpPr>
          <p:nvPr userDrawn="1"/>
        </p:nvSpPr>
        <p:spPr>
          <a:xfrm>
            <a:off x="5095685" y="6311900"/>
            <a:ext cx="1911927" cy="422852"/>
          </a:xfrm>
          <a:prstGeom prst="rect">
            <a:avLst/>
          </a:prstGeom>
        </p:spPr>
        <p:txBody>
          <a:bodyPr anchor="ctr"/>
          <a:lstStyle>
            <a:lvl1pPr marL="0" indent="0" algn="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  <a:cs typeface="ＭＳ Ｐゴシック" pitchFamily="78" charset="-128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9pPr>
          </a:lstStyle>
          <a:p>
            <a:pPr algn="ctr">
              <a:defRPr/>
            </a:pPr>
            <a:fld id="{0DF50EE9-9E72-4EE6-ABD3-2FA55DD9F7C8}" type="slidenum">
              <a:rPr lang="en-US" altLang="en-US" sz="1200" kern="0" smtClean="0">
                <a:solidFill>
                  <a:schemeClr val="tx1"/>
                </a:solidFill>
                <a:latin typeface="Calibri" panose="020F0502020204030204" pitchFamily="34" charset="0"/>
              </a:rPr>
              <a:pPr algn="ctr">
                <a:defRPr/>
              </a:pPr>
              <a:t>‹#›</a:t>
            </a:fld>
            <a:endParaRPr lang="en-US" altLang="en-US" sz="1200" kern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A05515B-2418-456C-BFFD-04FCE974801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59814" y="5785861"/>
            <a:ext cx="10872371" cy="391102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613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49347-97FA-C843-A003-5B9ECCD6D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76D1F-1E43-5249-B170-73823D6336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DD7A8993-0FE2-4E45-9DD4-48D6E238EAE8}"/>
              </a:ext>
            </a:extLst>
          </p:cNvPr>
          <p:cNvSpPr txBox="1">
            <a:spLocks/>
          </p:cNvSpPr>
          <p:nvPr userDrawn="1"/>
        </p:nvSpPr>
        <p:spPr>
          <a:xfrm>
            <a:off x="5095685" y="6311900"/>
            <a:ext cx="1911927" cy="422852"/>
          </a:xfrm>
          <a:prstGeom prst="rect">
            <a:avLst/>
          </a:prstGeom>
        </p:spPr>
        <p:txBody>
          <a:bodyPr anchor="ctr"/>
          <a:lstStyle>
            <a:lvl1pPr marL="0" indent="0" algn="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  <a:cs typeface="ＭＳ Ｐゴシック" pitchFamily="78" charset="-128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anose="05000000000000000000" pitchFamily="2" charset="2"/>
              <a:buNone/>
              <a:defRPr sz="1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Font typeface="Wingdings" pitchFamily="78" charset="2"/>
              <a:buChar char="§"/>
              <a:defRPr sz="2000">
                <a:solidFill>
                  <a:schemeClr val="tx1"/>
                </a:solidFill>
                <a:latin typeface="+mn-lt"/>
                <a:ea typeface="ＭＳ Ｐゴシック" pitchFamily="78" charset="-128"/>
              </a:defRPr>
            </a:lvl9pPr>
          </a:lstStyle>
          <a:p>
            <a:pPr algn="ctr">
              <a:defRPr/>
            </a:pPr>
            <a:fld id="{0DF50EE9-9E72-4EE6-ABD3-2FA55DD9F7C8}" type="slidenum">
              <a:rPr lang="en-US" altLang="en-US" sz="1200" kern="0" smtClean="0">
                <a:solidFill>
                  <a:schemeClr val="tx1"/>
                </a:solidFill>
                <a:latin typeface="Calibri" panose="020F0502020204030204" pitchFamily="34" charset="0"/>
              </a:rPr>
              <a:pPr algn="ctr">
                <a:defRPr/>
              </a:pPr>
              <a:t>‹#›</a:t>
            </a:fld>
            <a:endParaRPr lang="en-US" altLang="en-US" sz="1200" kern="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A05515B-2418-456C-BFFD-04FCE974801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59814" y="5785861"/>
            <a:ext cx="10872371" cy="391102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981496D-2120-4497-83F6-D5EB9881C4EB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91664" y="5259822"/>
            <a:ext cx="10872371" cy="391102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748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ppend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49347-97FA-C843-A003-5B9ECCD6D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615" y="2841563"/>
            <a:ext cx="11024770" cy="117487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1115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EEE5283C-ADB3-564B-BAB8-B4748A5E0C5E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0" y="10959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410417-AC94-FC4C-9C71-DF00FDE91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265" y="515815"/>
            <a:ext cx="11024770" cy="11748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E06515-FDB7-144C-B62C-4C5A48217A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264" y="1825625"/>
            <a:ext cx="1102477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E5959D2-4B35-2E4F-A0A0-C55CF7E6C47C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0071792" y="6310741"/>
            <a:ext cx="1562582" cy="413483"/>
          </a:xfrm>
          <a:prstGeom prst="rect">
            <a:avLst/>
          </a:prstGeom>
        </p:spPr>
      </p:pic>
      <p:sp>
        <p:nvSpPr>
          <p:cNvPr id="12" name="Text Box 15">
            <a:extLst>
              <a:ext uri="{FF2B5EF4-FFF2-40B4-BE49-F238E27FC236}">
                <a16:creationId xmlns:a16="http://schemas.microsoft.com/office/drawing/2014/main" id="{5072698D-C197-9E4C-8C4D-15DE0B8696A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78358" y="6524171"/>
            <a:ext cx="4683846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sz="7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© 2020 AHIMA</a:t>
            </a:r>
            <a:endParaRPr lang="en-US" sz="7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-111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DBCCD1C-0E8A-1B41-93EF-6061EF4D510A}"/>
              </a:ext>
            </a:extLst>
          </p:cNvPr>
          <p:cNvSpPr txBox="1"/>
          <p:nvPr userDrawn="1"/>
        </p:nvSpPr>
        <p:spPr>
          <a:xfrm>
            <a:off x="469480" y="6232362"/>
            <a:ext cx="169404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solidFill>
                  <a:srgbClr val="00548B"/>
                </a:solidFill>
                <a:latin typeface="Century Gothic" panose="020B0502020202020204" pitchFamily="34" charset="0"/>
              </a:rPr>
              <a:t>ahima.org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B346716C-4991-4721-8B54-53D5440F66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7626" y="6286209"/>
            <a:ext cx="11024771" cy="365125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162F203F-2323-374D-9094-79CF27369A6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07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2" r:id="rId5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i="0" kern="1200">
          <a:solidFill>
            <a:srgbClr val="00548B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371B5-8007-154B-8530-2300474531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Quality and Performance Improvement in Healthcare: Theory, Practice, and Management</a:t>
            </a:r>
            <a:br>
              <a:rPr lang="en-US" dirty="0"/>
            </a:br>
            <a:r>
              <a:rPr lang="en-US" sz="2700" dirty="0"/>
              <a:t>Seventh Edition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B82CF4-E5FC-8744-85DD-4A4C7D1D57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4</a:t>
            </a:r>
          </a:p>
          <a:p>
            <a:r>
              <a:rPr lang="en-US" dirty="0"/>
              <a:t>Using Teamwork in Performance Improvement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23739D-4FCE-4BCF-A6A6-684E1A8A0B7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370996" y="6385810"/>
            <a:ext cx="3450008" cy="230759"/>
          </a:xfrm>
        </p:spPr>
        <p:txBody>
          <a:bodyPr/>
          <a:lstStyle/>
          <a:p>
            <a:r>
              <a:rPr lang="en-IN" dirty="0"/>
              <a:t>© 2020 American Health Information Management Association</a:t>
            </a:r>
          </a:p>
        </p:txBody>
      </p:sp>
    </p:spTree>
    <p:extLst>
      <p:ext uri="{BB962C8B-B14F-4D97-AF65-F5344CB8AC3E}">
        <p14:creationId xmlns:p14="http://schemas.microsoft.com/office/powerpoint/2010/main" val="1034353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7A8FD-6173-444A-B935-87B3AA2BD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 I Team Facilitator Activities,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A523C-A793-4AB8-AE93-FCB8BB6C4A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Acting as coach and motivator for the team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Assisting in consensus building when necessary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Recognizing team and individual achievements</a:t>
            </a:r>
          </a:p>
        </p:txBody>
      </p:sp>
    </p:spTree>
    <p:extLst>
      <p:ext uri="{BB962C8B-B14F-4D97-AF65-F5344CB8AC3E}">
        <p14:creationId xmlns:p14="http://schemas.microsoft.com/office/powerpoint/2010/main" val="2667528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CF9A3-9121-45BB-B1D8-C9A4ACD880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 I Team Member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53D294-E456-42BD-801E-9C20133D4F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Participating in decision making and plan development for the team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Identifying opportunities for improvement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Gathering, prioritizing, and analyzing data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Sharing knowledge, information, and data that pertain to the process being investigated</a:t>
            </a:r>
          </a:p>
        </p:txBody>
      </p:sp>
    </p:spTree>
    <p:extLst>
      <p:ext uri="{BB962C8B-B14F-4D97-AF65-F5344CB8AC3E}">
        <p14:creationId xmlns:p14="http://schemas.microsoft.com/office/powerpoint/2010/main" val="1561154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BD06A-3601-465F-A64C-A350A0A45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 I Team Recorder Activities, 1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A0B96-8439-4021-B0E6-306B6868C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264" y="1825625"/>
            <a:ext cx="11024771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Recording information for the group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Creating appropriate charts and diagrams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Assisting with notices and supplies for meetings</a:t>
            </a:r>
          </a:p>
        </p:txBody>
      </p:sp>
    </p:spTree>
    <p:extLst>
      <p:ext uri="{BB962C8B-B14F-4D97-AF65-F5344CB8AC3E}">
        <p14:creationId xmlns:p14="http://schemas.microsoft.com/office/powerpoint/2010/main" val="160041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9BD06A-3601-465F-A64C-A350A0A45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 I Team Recorder Activities, 2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A0B96-8439-4021-B0E6-306B6868C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Distributing notices and other documentation to team members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Developing meeting minutes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Producing an agenda for new meetings with assignments for team members from the previous meeting</a:t>
            </a:r>
          </a:p>
        </p:txBody>
      </p:sp>
    </p:spTree>
    <p:extLst>
      <p:ext uri="{BB962C8B-B14F-4D97-AF65-F5344CB8AC3E}">
        <p14:creationId xmlns:p14="http://schemas.microsoft.com/office/powerpoint/2010/main" val="27551494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97EE3-152E-45C7-A6A1-F9C9BF940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 I Team Timekeeper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F8587-F10E-4D11-9C4F-FB2C23F82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Helps the team manage its time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Notifies team during meetings of time remaining on each agenda item </a:t>
            </a:r>
          </a:p>
        </p:txBody>
      </p:sp>
    </p:spTree>
    <p:extLst>
      <p:ext uri="{BB962C8B-B14F-4D97-AF65-F5344CB8AC3E}">
        <p14:creationId xmlns:p14="http://schemas.microsoft.com/office/powerpoint/2010/main" val="33410648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97EE3-152E-45C7-A6A1-F9C9BF940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Charters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2F8587-F10E-4D11-9C4F-FB2C23F82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Explain what issues the team was implemented to address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Describe the goal or vision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List the initial members of the team and their respective departments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Helpful to keep the team’s objective in focus</a:t>
            </a:r>
          </a:p>
        </p:txBody>
      </p:sp>
    </p:spTree>
    <p:extLst>
      <p:ext uri="{BB962C8B-B14F-4D97-AF65-F5344CB8AC3E}">
        <p14:creationId xmlns:p14="http://schemas.microsoft.com/office/powerpoint/2010/main" val="18977137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885EC-9B05-4CE1-906C-4D207A75B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Mission 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EEC40-1D86-4B67-AEC7-D6413EAF4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Organization-wide or team-based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Should answer the following questions:</a:t>
            </a:r>
          </a:p>
          <a:p>
            <a:pPr marL="0" indent="0">
              <a:buNone/>
            </a:pPr>
            <a:endParaRPr lang="en-US" sz="1600" dirty="0"/>
          </a:p>
          <a:p>
            <a:r>
              <a:rPr lang="en-US" sz="2400" dirty="0"/>
              <a:t>What process is to be improved?</a:t>
            </a:r>
          </a:p>
          <a:p>
            <a:r>
              <a:rPr lang="en-US" sz="2400" dirty="0"/>
              <a:t>For whom is the process performed?</a:t>
            </a:r>
          </a:p>
          <a:p>
            <a:r>
              <a:rPr lang="en-US" sz="2400" dirty="0"/>
              <a:t>What products does the process produce?</a:t>
            </a:r>
          </a:p>
          <a:p>
            <a:r>
              <a:rPr lang="en-US" sz="2400" dirty="0"/>
              <a:t>What is not working with the current process?</a:t>
            </a:r>
          </a:p>
          <a:p>
            <a:r>
              <a:rPr lang="en-US" sz="2400" dirty="0"/>
              <a:t>How well must the process function?</a:t>
            </a:r>
          </a:p>
        </p:txBody>
      </p:sp>
    </p:spTree>
    <p:extLst>
      <p:ext uri="{BB962C8B-B14F-4D97-AF65-F5344CB8AC3E}">
        <p14:creationId xmlns:p14="http://schemas.microsoft.com/office/powerpoint/2010/main" val="15182570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CBAA-024B-41E6-A4AE-094710D90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Mission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C9DF4-7C79-4CE0-A7C3-1FE8C5288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Evaluate hospital laboratory services for patients with regard to safety issues, error-reduction processes, and delivery of services while maintaining 94 percent compliance with these services</a:t>
            </a:r>
          </a:p>
        </p:txBody>
      </p:sp>
    </p:spTree>
    <p:extLst>
      <p:ext uri="{BB962C8B-B14F-4D97-AF65-F5344CB8AC3E}">
        <p14:creationId xmlns:p14="http://schemas.microsoft.com/office/powerpoint/2010/main" val="40478653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CBAA-024B-41E6-A4AE-094710D90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Vision Statements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C9DF4-7C79-4CE0-A7C3-1FE8C5288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description of the ideal end-state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 description of the way the process should function</a:t>
            </a:r>
          </a:p>
        </p:txBody>
      </p:sp>
    </p:spTree>
    <p:extLst>
      <p:ext uri="{BB962C8B-B14F-4D97-AF65-F5344CB8AC3E}">
        <p14:creationId xmlns:p14="http://schemas.microsoft.com/office/powerpoint/2010/main" val="12579089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9DC1D-2810-43E7-8FB5-D55907EB1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Vision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72E92-4410-4B6E-B376-ADC8EDBC5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Safe and timely laboratory services are provided 98 percent of the time</a:t>
            </a:r>
          </a:p>
        </p:txBody>
      </p:sp>
    </p:spTree>
    <p:extLst>
      <p:ext uri="{BB962C8B-B14F-4D97-AF65-F5344CB8AC3E}">
        <p14:creationId xmlns:p14="http://schemas.microsoft.com/office/powerpoint/2010/main" val="3029597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73A55-F285-9E4B-897C-E07FC600C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FB47C9-E7D3-3449-8CD5-88B034FEB5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Demonstrate the effective use of teams in performance improvement activities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Compare and contrast the differences between the roles of the leader and the members in performance improvement teams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Illustrate the contributions that team charters, team roles, ground rules, listening, and questioning can make to improve the effectiveness of performance improvement teams</a:t>
            </a:r>
          </a:p>
        </p:txBody>
      </p:sp>
    </p:spTree>
    <p:extLst>
      <p:ext uri="{BB962C8B-B14F-4D97-AF65-F5344CB8AC3E}">
        <p14:creationId xmlns:p14="http://schemas.microsoft.com/office/powerpoint/2010/main" val="37555669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A2C60-8A63-4A91-AD41-91001C092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Ground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2864D3-2E53-4C79-9682-985CE77AB2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Ground rules are basic expectations for team members and include a discussion of: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sz="2400" dirty="0"/>
              <a:t>Attendance</a:t>
            </a:r>
          </a:p>
          <a:p>
            <a:r>
              <a:rPr lang="en-US" sz="2400" dirty="0"/>
              <a:t>Time management</a:t>
            </a:r>
          </a:p>
          <a:p>
            <a:r>
              <a:rPr lang="en-US" sz="2400" dirty="0"/>
              <a:t>Participation</a:t>
            </a:r>
          </a:p>
          <a:p>
            <a:r>
              <a:rPr lang="en-US" sz="2400" dirty="0"/>
              <a:t>Communication</a:t>
            </a:r>
          </a:p>
          <a:p>
            <a:r>
              <a:rPr lang="en-US" sz="2400" dirty="0"/>
              <a:t>Decision-making</a:t>
            </a:r>
          </a:p>
          <a:p>
            <a:r>
              <a:rPr lang="en-US" sz="2400" dirty="0"/>
              <a:t>Documentation</a:t>
            </a:r>
          </a:p>
          <a:p>
            <a:r>
              <a:rPr lang="en-US" sz="2400" dirty="0"/>
              <a:t>Room arrangements and clean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1708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A6FEB-0591-4C6D-873E-C6741557D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Problem-Solving Techniques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969AA-73ED-410D-A714-C9DF4610B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Inclusive: Gather all viewpoints and consider each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Exclusive: Get a result as quickly as possible</a:t>
            </a:r>
          </a:p>
        </p:txBody>
      </p:sp>
    </p:spTree>
    <p:extLst>
      <p:ext uri="{BB962C8B-B14F-4D97-AF65-F5344CB8AC3E}">
        <p14:creationId xmlns:p14="http://schemas.microsoft.com/office/powerpoint/2010/main" val="14901845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A6FEB-0591-4C6D-873E-C6741557D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Effective Team Objectives,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969AA-73ED-410D-A714-C9DF4610B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Establish goals cooperatively with all members participating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dirty="0"/>
              <a:t>Communicate in a two-way mode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dirty="0"/>
              <a:t>Value open expression of both ideas and feelings as important perspectives on organizational issues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dirty="0"/>
              <a:t>Distribute leadership and responsibility among all team members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dirty="0"/>
              <a:t>Distribute power among all team members</a:t>
            </a:r>
          </a:p>
        </p:txBody>
      </p:sp>
    </p:spTree>
    <p:extLst>
      <p:ext uri="{BB962C8B-B14F-4D97-AF65-F5344CB8AC3E}">
        <p14:creationId xmlns:p14="http://schemas.microsoft.com/office/powerpoint/2010/main" val="15623402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A6FEB-0591-4C6D-873E-C6741557D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Effective Team Objectives,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969AA-73ED-410D-A714-C9DF4610B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Match decision-making techniques to the type of decision-making situations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View periodic controversy and conflict among team members as a positive aspect of team growth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Focus on the issues for which they have been organized to address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Be cost-conscious in their P I efforts</a:t>
            </a:r>
          </a:p>
        </p:txBody>
      </p:sp>
    </p:spTree>
    <p:extLst>
      <p:ext uri="{BB962C8B-B14F-4D97-AF65-F5344CB8AC3E}">
        <p14:creationId xmlns:p14="http://schemas.microsoft.com/office/powerpoint/2010/main" val="39354433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FD3E3-5046-4669-81AB-06429B40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 I Toolbox Technique: Agenda,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201D7-B429-4754-893C-A10F68B3F5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Lists the tasks to be accomplished during a meeting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Ensures that every team member knows what items will be discussed or worked 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8412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FD3E3-5046-4669-81AB-06429B401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 I Toolbox Technique: Agenda,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201D7-B429-4754-893C-A10F68B3F5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Should be sent to all team members before the meeting</a:t>
            </a:r>
          </a:p>
          <a:p>
            <a:r>
              <a:rPr lang="en-US" sz="2400" dirty="0"/>
              <a:t>This allows them to prepare ahead of time to discuss specific agenda items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Should include an indication of how long the team will spend on each item</a:t>
            </a:r>
          </a:p>
          <a:p>
            <a:r>
              <a:rPr lang="en-US" sz="2400" dirty="0"/>
              <a:t>Setting time frames for agenda items helps the team leader to keep the group focused on the process and moving forward</a:t>
            </a:r>
          </a:p>
        </p:txBody>
      </p:sp>
    </p:spTree>
    <p:extLst>
      <p:ext uri="{BB962C8B-B14F-4D97-AF65-F5344CB8AC3E}">
        <p14:creationId xmlns:p14="http://schemas.microsoft.com/office/powerpoint/2010/main" val="10125250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EBB28-EA6F-4EE7-BBA1-0C38CF6B6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Continuum of Care Team Example,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93CA01-1647-4969-A3E1-F265E5ECBB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Team leader: Emergency department intake coordinator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Team members: Representatives from the business office, health information services, administration, utilization review, and finance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Ad hoc members: Representatives from regulatory affairs, reception, nursing, case management, and an emergency department physician</a:t>
            </a:r>
          </a:p>
        </p:txBody>
      </p:sp>
    </p:spTree>
    <p:extLst>
      <p:ext uri="{BB962C8B-B14F-4D97-AF65-F5344CB8AC3E}">
        <p14:creationId xmlns:p14="http://schemas.microsoft.com/office/powerpoint/2010/main" val="7134459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1E0E8-55A6-4FFB-AE94-C9DFED009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Continuum of Care Team Example,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D62AD-ED8A-4DF5-AB35-47A5DA794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Mission</a:t>
            </a:r>
            <a:r>
              <a:rPr lang="en-US" dirty="0"/>
              <a:t> </a:t>
            </a:r>
            <a:r>
              <a:rPr lang="en-US" b="1" dirty="0"/>
              <a:t>Statement</a:t>
            </a:r>
            <a:endParaRPr lang="en-US" dirty="0"/>
          </a:p>
          <a:p>
            <a:r>
              <a:rPr lang="en-US" sz="2400" dirty="0"/>
              <a:t>Evaluate the emergency department’s clinical assessment process in regard to patient privacy, data collection, and staff communication while maintaining 95 percent patient and employee satisfaction with this process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Vision Statement</a:t>
            </a:r>
            <a:r>
              <a:rPr lang="en-US" dirty="0"/>
              <a:t>  </a:t>
            </a:r>
          </a:p>
          <a:p>
            <a:r>
              <a:rPr lang="en-US" sz="2400" dirty="0"/>
              <a:t>Design a centralized clinical assessment center to facilitate patient privacy, data collection, and staff communication</a:t>
            </a:r>
          </a:p>
        </p:txBody>
      </p:sp>
    </p:spTree>
    <p:extLst>
      <p:ext uri="{BB962C8B-B14F-4D97-AF65-F5344CB8AC3E}">
        <p14:creationId xmlns:p14="http://schemas.microsoft.com/office/powerpoint/2010/main" val="4085819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CFD43-0D1E-4E17-9298-D4F6BC350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Approaches to Performance Improvement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88B30A-E157-4792-8624-C428153D3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Rapid improvement team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Disseminate information or develop an educational training program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Develop a functional or cross-functional P I team</a:t>
            </a:r>
          </a:p>
        </p:txBody>
      </p:sp>
    </p:spTree>
    <p:extLst>
      <p:ext uri="{BB962C8B-B14F-4D97-AF65-F5344CB8AC3E}">
        <p14:creationId xmlns:p14="http://schemas.microsoft.com/office/powerpoint/2010/main" val="454089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4BA40-096D-45B0-9753-091C0414C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 I Team Composition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24DDF5-54F9-4E15-BBD1-73C5346A0A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Composition</a:t>
            </a:r>
          </a:p>
          <a:p>
            <a:r>
              <a:rPr lang="en-US" sz="2400" dirty="0"/>
              <a:t>Which departments are involved in the process?</a:t>
            </a:r>
          </a:p>
          <a:p>
            <a:r>
              <a:rPr lang="en-US" sz="2400" dirty="0"/>
              <a:t>Who are the customers of the process? Or, who will receive the product or service that the process produces?</a:t>
            </a:r>
          </a:p>
          <a:p>
            <a:r>
              <a:rPr lang="en-US" sz="2400" dirty="0"/>
              <a:t>Who supplies the process? Or, who provides materials or services for use in the process under investigation?</a:t>
            </a:r>
          </a:p>
        </p:txBody>
      </p:sp>
    </p:spTree>
    <p:extLst>
      <p:ext uri="{BB962C8B-B14F-4D97-AF65-F5344CB8AC3E}">
        <p14:creationId xmlns:p14="http://schemas.microsoft.com/office/powerpoint/2010/main" val="3402812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C4A3C-7AD6-405E-B534-7C886D8F4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 I Team Roles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E9B609-2F97-4484-BA41-56F06ACDC0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Leader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dirty="0"/>
              <a:t>Facilitator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dirty="0"/>
              <a:t>Member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dirty="0"/>
              <a:t>Recorder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dirty="0"/>
              <a:t>Timekeeper</a:t>
            </a:r>
          </a:p>
        </p:txBody>
      </p:sp>
    </p:spTree>
    <p:extLst>
      <p:ext uri="{BB962C8B-B14F-4D97-AF65-F5344CB8AC3E}">
        <p14:creationId xmlns:p14="http://schemas.microsoft.com/office/powerpoint/2010/main" val="1154900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F22A6-E8B1-4AAF-9FA6-15DC41B93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 I Team Leader Activities, 1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DD305-19AF-43DC-8866-A2B31FF1B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Preparing for and scheduling meetings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dirty="0"/>
              <a:t>Sending out announcements of meetings and other necessary materials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dirty="0"/>
              <a:t>Conducting meetings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dirty="0"/>
              <a:t>Focusing the group’s attention on the task at hand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dirty="0"/>
              <a:t>Ensuring group participation and asking for facts, opinions, and suggestions</a:t>
            </a:r>
          </a:p>
        </p:txBody>
      </p:sp>
    </p:spTree>
    <p:extLst>
      <p:ext uri="{BB962C8B-B14F-4D97-AF65-F5344CB8AC3E}">
        <p14:creationId xmlns:p14="http://schemas.microsoft.com/office/powerpoint/2010/main" val="2008688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F22A6-E8B1-4AAF-9FA6-15DC41B93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 I Team Leader Activities, 2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DD305-19AF-43DC-8866-A2B31FF1B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Providing expertise in the organization’s P I methodology and P I tools and techniques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Coordinating data collection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Assigning tasks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Facilitating implementation of action plan items</a:t>
            </a:r>
          </a:p>
        </p:txBody>
      </p:sp>
    </p:spTree>
    <p:extLst>
      <p:ext uri="{BB962C8B-B14F-4D97-AF65-F5344CB8AC3E}">
        <p14:creationId xmlns:p14="http://schemas.microsoft.com/office/powerpoint/2010/main" val="2832150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F91D8-0350-472F-B42F-E3CD52ADD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 I Team Leader Activities, 3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DE87D-ABBB-4B73-941A-D14074EBA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Critiquing the meetings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Serving as the primary spokesperson and presenter for the team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Keeping attendance records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Contacting absent members personally to review the results of the meeting and provide any materials that were distributed during the meeting</a:t>
            </a:r>
          </a:p>
        </p:txBody>
      </p:sp>
    </p:spTree>
    <p:extLst>
      <p:ext uri="{BB962C8B-B14F-4D97-AF65-F5344CB8AC3E}">
        <p14:creationId xmlns:p14="http://schemas.microsoft.com/office/powerpoint/2010/main" val="663324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7A8FD-6173-444A-B935-87B3AA2BD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 I Team Facilitator Activities,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A523C-A793-4AB8-AE93-FCB8BB6C4A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Serving as advisor and consultant to team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Acting as a neutral, nonvoting member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Suggesting alternative P I methods or procedures to keep the team on target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Managing group dynamics, resolving conflicts, modeling compromise</a:t>
            </a:r>
          </a:p>
        </p:txBody>
      </p:sp>
    </p:spTree>
    <p:extLst>
      <p:ext uri="{BB962C8B-B14F-4D97-AF65-F5344CB8AC3E}">
        <p14:creationId xmlns:p14="http://schemas.microsoft.com/office/powerpoint/2010/main" val="213900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00"/>
      </a:hlink>
      <a:folHlink>
        <a:srgbClr val="2F549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B9570A60-6BFD-9A40-8AEC-E1A489B8FDEF}" vid="{BFC27592-EED7-0248-993B-6065F04F227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87C6F25A504842A0C1E9AB174C5943" ma:contentTypeVersion="" ma:contentTypeDescription="Create a new document." ma:contentTypeScope="" ma:versionID="0a6ba912cf1e0e3fed7efc8868ba97d4">
  <xsd:schema xmlns:xsd="http://www.w3.org/2001/XMLSchema" xmlns:xs="http://www.w3.org/2001/XMLSchema" xmlns:p="http://schemas.microsoft.com/office/2006/metadata/properties" xmlns:ns2="b780e977-4250-4e22-987e-5a8c2348323c" xmlns:ns3="a1a409e0-1700-457e-9605-34172a0b079f" targetNamespace="http://schemas.microsoft.com/office/2006/metadata/properties" ma:root="true" ma:fieldsID="6492b6626650ff29e12d5a2c04f97d14" ns2:_="" ns3:_="">
    <xsd:import namespace="b780e977-4250-4e22-987e-5a8c2348323c"/>
    <xsd:import namespace="a1a409e0-1700-457e-9605-34172a0b07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80e977-4250-4e22-987e-5a8c234832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a409e0-1700-457e-9605-34172a0b079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12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6C4FC98-B14D-46C9-98D3-00BDB120450C}">
  <ds:schemaRefs>
    <ds:schemaRef ds:uri="http://schemas.microsoft.com/office/2006/documentManagement/types"/>
    <ds:schemaRef ds:uri="http://purl.org/dc/dcmitype/"/>
    <ds:schemaRef ds:uri="http://schemas.microsoft.com/office/infopath/2007/PartnerControls"/>
    <ds:schemaRef ds:uri="b780e977-4250-4e22-987e-5a8c2348323c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a1a409e0-1700-457e-9605-34172a0b079f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9CC61A5-85FA-40E3-A0E0-1F8CC293568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D5CB97B-5F81-493D-B722-86EEB452FB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780e977-4250-4e22-987e-5a8c2348323c"/>
    <ds:schemaRef ds:uri="a1a409e0-1700-457e-9605-34172a0b07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2019_AHIMA_PPT_Ch01</Template>
  <TotalTime>369</TotalTime>
  <Words>976</Words>
  <Application>Microsoft Office PowerPoint</Application>
  <PresentationFormat>Widescreen</PresentationFormat>
  <Paragraphs>176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ＭＳ Ｐゴシック</vt:lpstr>
      <vt:lpstr>Arial</vt:lpstr>
      <vt:lpstr>Calibri</vt:lpstr>
      <vt:lpstr>Century Gothic</vt:lpstr>
      <vt:lpstr>Wingdings</vt:lpstr>
      <vt:lpstr>Office Theme</vt:lpstr>
      <vt:lpstr>Quality and Performance Improvement in Healthcare: Theory, Practice, and Management Seventh Edition</vt:lpstr>
      <vt:lpstr>Learning Objectives</vt:lpstr>
      <vt:lpstr>Three Approaches to Performance Improvement</vt:lpstr>
      <vt:lpstr>P I Team Composition</vt:lpstr>
      <vt:lpstr>P I Team Roles</vt:lpstr>
      <vt:lpstr>P I Team Leader Activities, 1</vt:lpstr>
      <vt:lpstr>P I Team Leader Activities, 2</vt:lpstr>
      <vt:lpstr>P I Team Leader Activities, 3</vt:lpstr>
      <vt:lpstr>P I Team Facilitator Activities, 1</vt:lpstr>
      <vt:lpstr>P I Team Facilitator Activities, 2</vt:lpstr>
      <vt:lpstr>P I Team Member Activities</vt:lpstr>
      <vt:lpstr>P I Team Recorder Activities, 1</vt:lpstr>
      <vt:lpstr>P I Team Recorder Activities, 2</vt:lpstr>
      <vt:lpstr>P I Team Timekeeper Activities</vt:lpstr>
      <vt:lpstr>Team Charters</vt:lpstr>
      <vt:lpstr>Mission Statements</vt:lpstr>
      <vt:lpstr>Sample Mission Statement</vt:lpstr>
      <vt:lpstr>Vision Statements</vt:lpstr>
      <vt:lpstr>Sample Vision Statement</vt:lpstr>
      <vt:lpstr>Ground Rules</vt:lpstr>
      <vt:lpstr>Problem-Solving Techniques</vt:lpstr>
      <vt:lpstr>Effective Team Objectives, 1</vt:lpstr>
      <vt:lpstr>Effective Team Objectives, 2</vt:lpstr>
      <vt:lpstr>Q I Toolbox Technique: Agenda, 1</vt:lpstr>
      <vt:lpstr>Q I Toolbox Technique: Agenda, 2</vt:lpstr>
      <vt:lpstr>Continuum of Care Team Example, 1</vt:lpstr>
      <vt:lpstr>Continuum of Care Team Example,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Title, title, title</dc:title>
  <dc:creator>Suchitra Krishna</dc:creator>
  <cp:lastModifiedBy>Wright, Shanel [UCM]</cp:lastModifiedBy>
  <cp:revision>30</cp:revision>
  <dcterms:created xsi:type="dcterms:W3CDTF">2019-11-05T10:11:02Z</dcterms:created>
  <dcterms:modified xsi:type="dcterms:W3CDTF">2020-09-16T20:23:52Z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0x0101006E87C6F25A504842A0C1E9AB174C5943</vt:lpwstr>
  </property>
</Properties>
</file>