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58" r:id="rId7"/>
    <p:sldId id="287" r:id="rId8"/>
    <p:sldId id="260" r:id="rId9"/>
    <p:sldId id="261" r:id="rId10"/>
    <p:sldId id="262" r:id="rId11"/>
    <p:sldId id="263" r:id="rId12"/>
    <p:sldId id="264" r:id="rId13"/>
    <p:sldId id="265" r:id="rId14"/>
    <p:sldId id="268" r:id="rId15"/>
    <p:sldId id="286" r:id="rId16"/>
    <p:sldId id="26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E4FF"/>
    <a:srgbClr val="0054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49" autoAdjust="0"/>
  </p:normalViewPr>
  <p:slideViewPr>
    <p:cSldViewPr snapToGrid="0" snapToObjects="1">
      <p:cViewPr varScale="1">
        <p:scale>
          <a:sx n="86" d="100"/>
          <a:sy n="86" d="100"/>
        </p:scale>
        <p:origin x="738" y="84"/>
      </p:cViewPr>
      <p:guideLst/>
    </p:cSldViewPr>
  </p:slideViewPr>
  <p:outlineViewPr>
    <p:cViewPr>
      <p:scale>
        <a:sx n="33" d="100"/>
        <a:sy n="33" d="100"/>
      </p:scale>
      <p:origin x="0" y="-628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00218-547A-8943-B7D7-03A273CD8F18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919CD-3B8A-C54C-A7DD-6A2A28A2B1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665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9919CD-3B8A-C54C-A7DD-6A2A28A2B1D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481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BDDDFA6-A30A-2B4D-815C-79D9C3FA54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022730-C47B-764D-AB71-93D79A64C9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520" y="1718503"/>
            <a:ext cx="9144000" cy="268007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22AF52-CA6B-5542-AC94-164A72E283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520" y="4683210"/>
            <a:ext cx="9144000" cy="1170729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59E4FF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BD0F5A-6B66-FE4C-828D-EAC3C360B412}"/>
              </a:ext>
            </a:extLst>
          </p:cNvPr>
          <p:cNvSpPr txBox="1"/>
          <p:nvPr userDrawn="1"/>
        </p:nvSpPr>
        <p:spPr>
          <a:xfrm>
            <a:off x="520861" y="6204031"/>
            <a:ext cx="1944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0" dirty="0">
                <a:solidFill>
                  <a:schemeClr val="bg1"/>
                </a:solidFill>
                <a:latin typeface="Century Gothic" panose="020B0502020202020204" pitchFamily="34" charset="0"/>
              </a:rPr>
              <a:t>ahima.org</a:t>
            </a:r>
          </a:p>
        </p:txBody>
      </p:sp>
      <p:pic>
        <p:nvPicPr>
          <p:cNvPr id="11" name="Picture 10" descr="AHIMA_White.png">
            <a:extLst>
              <a:ext uri="{FF2B5EF4-FFF2-40B4-BE49-F238E27FC236}">
                <a16:creationId xmlns:a16="http://schemas.microsoft.com/office/drawing/2014/main" id="{56B69201-54D0-6C43-AAE0-F81A0FC63A7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520" y="5698017"/>
            <a:ext cx="1806908" cy="875347"/>
          </a:xfrm>
          <a:prstGeom prst="rect">
            <a:avLst/>
          </a:prstGeom>
        </p:spPr>
      </p:pic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4C4C2E5F-6C45-4C1F-8758-A64A3595CAF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56510" y="6155051"/>
            <a:ext cx="7357828" cy="369332"/>
          </a:xfrm>
        </p:spPr>
        <p:txBody>
          <a:bodyPr>
            <a:no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7733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49347-97FA-C843-A003-5B9ECCD6D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76D1F-1E43-5249-B170-73823D633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DD7A8993-0FE2-4E45-9DD4-48D6E238EAE8}"/>
              </a:ext>
            </a:extLst>
          </p:cNvPr>
          <p:cNvSpPr txBox="1">
            <a:spLocks/>
          </p:cNvSpPr>
          <p:nvPr userDrawn="1"/>
        </p:nvSpPr>
        <p:spPr>
          <a:xfrm>
            <a:off x="5095685" y="6311900"/>
            <a:ext cx="1911927" cy="422852"/>
          </a:xfrm>
          <a:prstGeom prst="rect">
            <a:avLst/>
          </a:prstGeom>
        </p:spPr>
        <p:txBody>
          <a:bodyPr anchor="ctr"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  <a:cs typeface="ＭＳ Ｐゴシック" pitchFamily="78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9pPr>
          </a:lstStyle>
          <a:p>
            <a:pPr algn="ctr">
              <a:defRPr/>
            </a:pPr>
            <a:fld id="{0DF50EE9-9E72-4EE6-ABD3-2FA55DD9F7C8}" type="slidenum">
              <a:rPr lang="en-US" altLang="en-US" sz="1200" kern="0" smtClean="0">
                <a:solidFill>
                  <a:schemeClr val="tx1"/>
                </a:solidFill>
                <a:latin typeface="Calibri" panose="020F0502020204030204" pitchFamily="34" charset="0"/>
              </a:rPr>
              <a:pPr algn="ctr">
                <a:defRPr/>
              </a:pPr>
              <a:t>‹#›</a:t>
            </a:fld>
            <a:endParaRPr lang="en-US" altLang="en-US" sz="1200" kern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570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49347-97FA-C843-A003-5B9ECCD6D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76D1F-1E43-5249-B170-73823D633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DD7A8993-0FE2-4E45-9DD4-48D6E238EAE8}"/>
              </a:ext>
            </a:extLst>
          </p:cNvPr>
          <p:cNvSpPr txBox="1">
            <a:spLocks/>
          </p:cNvSpPr>
          <p:nvPr userDrawn="1"/>
        </p:nvSpPr>
        <p:spPr>
          <a:xfrm>
            <a:off x="5095685" y="6311900"/>
            <a:ext cx="1911927" cy="422852"/>
          </a:xfrm>
          <a:prstGeom prst="rect">
            <a:avLst/>
          </a:prstGeom>
        </p:spPr>
        <p:txBody>
          <a:bodyPr anchor="ctr"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  <a:cs typeface="ＭＳ Ｐゴシック" pitchFamily="78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9pPr>
          </a:lstStyle>
          <a:p>
            <a:pPr algn="ctr">
              <a:defRPr/>
            </a:pPr>
            <a:fld id="{0DF50EE9-9E72-4EE6-ABD3-2FA55DD9F7C8}" type="slidenum">
              <a:rPr lang="en-US" altLang="en-US" sz="1200" kern="0" smtClean="0">
                <a:solidFill>
                  <a:schemeClr val="tx1"/>
                </a:solidFill>
                <a:latin typeface="Calibri" panose="020F0502020204030204" pitchFamily="34" charset="0"/>
              </a:rPr>
              <a:pPr algn="ctr">
                <a:defRPr/>
              </a:pPr>
              <a:t>‹#›</a:t>
            </a:fld>
            <a:endParaRPr lang="en-US" altLang="en-US" sz="1200" kern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A05515B-2418-456C-BFFD-04FCE974801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9814" y="5785861"/>
            <a:ext cx="10872371" cy="391102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1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49347-97FA-C843-A003-5B9ECCD6D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76D1F-1E43-5249-B170-73823D633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DD7A8993-0FE2-4E45-9DD4-48D6E238EAE8}"/>
              </a:ext>
            </a:extLst>
          </p:cNvPr>
          <p:cNvSpPr txBox="1">
            <a:spLocks/>
          </p:cNvSpPr>
          <p:nvPr userDrawn="1"/>
        </p:nvSpPr>
        <p:spPr>
          <a:xfrm>
            <a:off x="5095685" y="6311900"/>
            <a:ext cx="1911927" cy="422852"/>
          </a:xfrm>
          <a:prstGeom prst="rect">
            <a:avLst/>
          </a:prstGeom>
        </p:spPr>
        <p:txBody>
          <a:bodyPr anchor="ctr"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  <a:cs typeface="ＭＳ Ｐゴシック" pitchFamily="78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9pPr>
          </a:lstStyle>
          <a:p>
            <a:pPr algn="ctr">
              <a:defRPr/>
            </a:pPr>
            <a:fld id="{0DF50EE9-9E72-4EE6-ABD3-2FA55DD9F7C8}" type="slidenum">
              <a:rPr lang="en-US" altLang="en-US" sz="1200" kern="0" smtClean="0">
                <a:solidFill>
                  <a:schemeClr val="tx1"/>
                </a:solidFill>
                <a:latin typeface="Calibri" panose="020F0502020204030204" pitchFamily="34" charset="0"/>
              </a:rPr>
              <a:pPr algn="ctr">
                <a:defRPr/>
              </a:pPr>
              <a:t>‹#›</a:t>
            </a:fld>
            <a:endParaRPr lang="en-US" altLang="en-US" sz="1200" kern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A05515B-2418-456C-BFFD-04FCE974801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9814" y="5785861"/>
            <a:ext cx="10872371" cy="391102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981496D-2120-4497-83F6-D5EB9881C4E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91664" y="5259822"/>
            <a:ext cx="10872371" cy="391102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748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49347-97FA-C843-A003-5B9ECCD6D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615" y="2841563"/>
            <a:ext cx="11024770" cy="117487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11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EE5283C-ADB3-564B-BAB8-B4748A5E0C5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10959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410417-AC94-FC4C-9C71-DF00FDE91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265" y="515815"/>
            <a:ext cx="11024770" cy="11748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E06515-FDB7-144C-B62C-4C5A48217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264" y="1825625"/>
            <a:ext cx="1102477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E5959D2-4B35-2E4F-A0A0-C55CF7E6C47C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071792" y="6310741"/>
            <a:ext cx="1562582" cy="413483"/>
          </a:xfrm>
          <a:prstGeom prst="rect">
            <a:avLst/>
          </a:prstGeom>
        </p:spPr>
      </p:pic>
      <p:sp>
        <p:nvSpPr>
          <p:cNvPr id="12" name="Text Box 15">
            <a:extLst>
              <a:ext uri="{FF2B5EF4-FFF2-40B4-BE49-F238E27FC236}">
                <a16:creationId xmlns:a16="http://schemas.microsoft.com/office/drawing/2014/main" id="{5072698D-C197-9E4C-8C4D-15DE0B8696A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78358" y="6524171"/>
            <a:ext cx="4683846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7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© 2020 AHIMA</a:t>
            </a:r>
            <a:endParaRPr lang="en-US" sz="7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-111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DBCCD1C-0E8A-1B41-93EF-6061EF4D510A}"/>
              </a:ext>
            </a:extLst>
          </p:cNvPr>
          <p:cNvSpPr txBox="1"/>
          <p:nvPr userDrawn="1"/>
        </p:nvSpPr>
        <p:spPr>
          <a:xfrm>
            <a:off x="469480" y="6232362"/>
            <a:ext cx="169404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548B"/>
                </a:solidFill>
                <a:latin typeface="Century Gothic" panose="020B0502020202020204" pitchFamily="34" charset="0"/>
              </a:rPr>
              <a:t>ahima.org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346716C-4991-4721-8B54-53D5440F66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7626" y="6286209"/>
            <a:ext cx="11024771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162F203F-2323-374D-9094-79CF27369A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07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2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i="0" kern="1200">
          <a:solidFill>
            <a:srgbClr val="00548B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371B5-8007-154B-8530-2300474531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Quality and Performance Improvement in Healthcare: Theory, Practice, and Management</a:t>
            </a:r>
            <a:br>
              <a:rPr lang="en-US" dirty="0"/>
            </a:br>
            <a:r>
              <a:rPr lang="en-US" sz="2700" dirty="0"/>
              <a:t>Seventh Edition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B82CF4-E5FC-8744-85DD-4A4C7D1D57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3</a:t>
            </a:r>
          </a:p>
          <a:p>
            <a:r>
              <a:rPr lang="en-US" dirty="0"/>
              <a:t>Identifying Improvement Opportunities Based on Performance Measure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23739D-4FCE-4BCF-A6A6-684E1A8A0B7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370996" y="6385810"/>
            <a:ext cx="3450008" cy="230759"/>
          </a:xfrm>
        </p:spPr>
        <p:txBody>
          <a:bodyPr/>
          <a:lstStyle/>
          <a:p>
            <a:r>
              <a:rPr lang="en-IN" dirty="0"/>
              <a:t>© 2020 American Health Information Management Association</a:t>
            </a:r>
          </a:p>
        </p:txBody>
      </p:sp>
    </p:spTree>
    <p:extLst>
      <p:ext uri="{BB962C8B-B14F-4D97-AF65-F5344CB8AC3E}">
        <p14:creationId xmlns:p14="http://schemas.microsoft.com/office/powerpoint/2010/main" val="1034353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97EE3-152E-45C7-A6A1-F9C9BF940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 I Toolbox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F8587-F10E-4D11-9C4F-FB2C23F82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Brainstorming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Affinity diagrams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Nominal group technique</a:t>
            </a:r>
          </a:p>
        </p:txBody>
      </p:sp>
    </p:spTree>
    <p:extLst>
      <p:ext uri="{BB962C8B-B14F-4D97-AF65-F5344CB8AC3E}">
        <p14:creationId xmlns:p14="http://schemas.microsoft.com/office/powerpoint/2010/main" val="3341064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97EE3-152E-45C7-A6A1-F9C9BF940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Registration for Day Surgery, 1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F8587-F10E-4D11-9C4F-FB2C23F82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Step 1: Performance measure</a:t>
            </a:r>
          </a:p>
          <a:p>
            <a:r>
              <a:rPr lang="en-US" sz="2400" dirty="0"/>
              <a:t>Registration information provided and surgery scheduled by physician’s office</a:t>
            </a:r>
          </a:p>
          <a:p>
            <a:r>
              <a:rPr lang="en-US" sz="2400" dirty="0"/>
              <a:t>Preoperative workup completed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Step 2: Customers for monitored process</a:t>
            </a:r>
          </a:p>
          <a:p>
            <a:r>
              <a:rPr lang="en-US" sz="2400" dirty="0"/>
              <a:t>Patient and patient’s family</a:t>
            </a:r>
          </a:p>
          <a:p>
            <a:r>
              <a:rPr lang="en-US" sz="2400" dirty="0"/>
              <a:t>Physician and office staff</a:t>
            </a:r>
          </a:p>
          <a:p>
            <a:r>
              <a:rPr lang="en-US" sz="2400" dirty="0"/>
              <a:t>Surgery staff</a:t>
            </a:r>
          </a:p>
          <a:p>
            <a:r>
              <a:rPr lang="en-US" sz="2400" dirty="0"/>
              <a:t>Registration staff</a:t>
            </a:r>
          </a:p>
        </p:txBody>
      </p:sp>
    </p:spTree>
    <p:extLst>
      <p:ext uri="{BB962C8B-B14F-4D97-AF65-F5344CB8AC3E}">
        <p14:creationId xmlns:p14="http://schemas.microsoft.com/office/powerpoint/2010/main" val="1897713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97EE3-152E-45C7-A6A1-F9C9BF940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Registration for Day Surgery, 2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F8587-F10E-4D11-9C4F-FB2C23F82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Step 3: Customers’ actual requirements</a:t>
            </a:r>
          </a:p>
          <a:p>
            <a:r>
              <a:rPr lang="en-US" sz="2400" dirty="0"/>
              <a:t>One-time communication of registration information</a:t>
            </a:r>
          </a:p>
          <a:p>
            <a:r>
              <a:rPr lang="en-US" sz="2400" dirty="0"/>
              <a:t>Preoperative workup completed before surgery and coordinated in one visit</a:t>
            </a:r>
          </a:p>
        </p:txBody>
      </p:sp>
    </p:spTree>
    <p:extLst>
      <p:ext uri="{BB962C8B-B14F-4D97-AF65-F5344CB8AC3E}">
        <p14:creationId xmlns:p14="http://schemas.microsoft.com/office/powerpoint/2010/main" val="592386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885EC-9B05-4CE1-906C-4D207A75B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Registration for Day Surgery,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EEC40-1D86-4B67-AEC7-D6413EAF4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Step 4: Customers’ requirements met</a:t>
            </a:r>
          </a:p>
          <a:p>
            <a:r>
              <a:rPr lang="en-US" sz="2400" dirty="0"/>
              <a:t>Patient satisfaction surveys showed only 76% satisfaction with same-day surgery registration and preoperative workup processes</a:t>
            </a:r>
          </a:p>
          <a:p>
            <a:r>
              <a:rPr lang="en-US" sz="2400" dirty="0"/>
              <a:t>Registration staff and physician office staff were hearing complaints from patients that registration process was cumbersome and not user-friendly</a:t>
            </a:r>
          </a:p>
          <a:p>
            <a:r>
              <a:rPr lang="en-US" sz="2400" dirty="0"/>
              <a:t>Duplicate data collection occurred between physician’s office registration and same-day surgery registration</a:t>
            </a:r>
          </a:p>
        </p:txBody>
      </p:sp>
    </p:spTree>
    <p:extLst>
      <p:ext uri="{BB962C8B-B14F-4D97-AF65-F5344CB8AC3E}">
        <p14:creationId xmlns:p14="http://schemas.microsoft.com/office/powerpoint/2010/main" val="1518257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73A55-F285-9E4B-897C-E07FC600C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B47C9-E7D3-3449-8CD5-88B034FEB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Demonstrate how the principal aspects of healthcare are targeted for performance measurement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Assess the significance of outcomes and proactive risk reduction in performance improvement methodology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Apply brainstorming and the nominal group technique to performance improvement activities</a:t>
            </a:r>
          </a:p>
        </p:txBody>
      </p:sp>
    </p:spTree>
    <p:extLst>
      <p:ext uri="{BB962C8B-B14F-4D97-AF65-F5344CB8AC3E}">
        <p14:creationId xmlns:p14="http://schemas.microsoft.com/office/powerpoint/2010/main" val="3755566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CFD43-0D1E-4E17-9298-D4F6BC350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of Healthcare Q I Philosophies,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8B30A-E157-4792-8624-C428153D3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Systems: The foundations of care giving</a:t>
            </a:r>
          </a:p>
          <a:p>
            <a:r>
              <a:rPr lang="en-US" sz="2400" dirty="0"/>
              <a:t>Buildings</a:t>
            </a:r>
          </a:p>
          <a:p>
            <a:r>
              <a:rPr lang="en-US" sz="2400" dirty="0"/>
              <a:t>Equipment</a:t>
            </a:r>
          </a:p>
          <a:p>
            <a:r>
              <a:rPr lang="en-US" sz="2400" dirty="0"/>
              <a:t>Professional staff</a:t>
            </a:r>
          </a:p>
          <a:p>
            <a:r>
              <a:rPr lang="en-US" sz="2400" dirty="0"/>
              <a:t>Appropriate policies </a:t>
            </a:r>
          </a:p>
        </p:txBody>
      </p:sp>
    </p:spTree>
    <p:extLst>
      <p:ext uri="{BB962C8B-B14F-4D97-AF65-F5344CB8AC3E}">
        <p14:creationId xmlns:p14="http://schemas.microsoft.com/office/powerpoint/2010/main" val="454089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CFD43-0D1E-4E17-9298-D4F6BC350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of Healthcare Q I Philosophies,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8B30A-E157-4792-8624-C428153D3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Processes: Interrelated activities in healthcare organizations, which promote effective and safe patient outcomes across services and disciplines within an integrated environment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Outcomes: The final results of care, treatment, and services in terms of the patient’s expectations, needs, and quality of life, which may be positive and appropriate or negative and diminishing </a:t>
            </a:r>
          </a:p>
        </p:txBody>
      </p:sp>
    </p:spTree>
    <p:extLst>
      <p:ext uri="{BB962C8B-B14F-4D97-AF65-F5344CB8AC3E}">
        <p14:creationId xmlns:p14="http://schemas.microsoft.com/office/powerpoint/2010/main" val="1681529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C4A3C-7AD6-405E-B534-7C886D8F4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Improvement Monitoring: Steps to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9B609-2F97-4484-BA41-56F06ACDC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Step 1—Identify performance measures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Step 2—Identify the customers for each monitored process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Step 3—Identify customers’ actual requirements with respect to the outcomes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Step 4—The organization asks whether the outcomes of the current process actually meet the customers’ requirements</a:t>
            </a:r>
          </a:p>
        </p:txBody>
      </p:sp>
    </p:spTree>
    <p:extLst>
      <p:ext uri="{BB962C8B-B14F-4D97-AF65-F5344CB8AC3E}">
        <p14:creationId xmlns:p14="http://schemas.microsoft.com/office/powerpoint/2010/main" val="1154900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F22A6-E8B1-4AAF-9FA6-15DC41B93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Organization Identifies Its Performance Measures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DD305-19AF-43DC-8866-A2B31FF1B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Process measure: Focuses on a process that leads to a certain outcome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dirty="0"/>
              <a:t>Outcome measure: Indicates the result of the performance of a function or process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dirty="0"/>
              <a:t>Benchmarking:</a:t>
            </a:r>
            <a:r>
              <a:rPr lang="en-US" b="1" dirty="0"/>
              <a:t> </a:t>
            </a:r>
            <a:r>
              <a:rPr lang="en-US" dirty="0"/>
              <a:t>Systematic comparison of the products, services, and outcomes of one organization with those of a similar organization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dirty="0"/>
              <a:t>Sentinel events: Significant injury to or the death of a patient or employee through avoidable causes</a:t>
            </a:r>
          </a:p>
        </p:txBody>
      </p:sp>
    </p:spTree>
    <p:extLst>
      <p:ext uri="{BB962C8B-B14F-4D97-AF65-F5344CB8AC3E}">
        <p14:creationId xmlns:p14="http://schemas.microsoft.com/office/powerpoint/2010/main" val="2008688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F91D8-0350-472F-B42F-E3CD52AD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Organization Identifies the Customers for Each Monitored Process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DE87D-ABBB-4B73-941A-D14074EBA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Who is the receiver of the organization’s outcome or end product</a:t>
            </a:r>
          </a:p>
          <a:p>
            <a:r>
              <a:rPr lang="en-US" sz="2400" dirty="0"/>
              <a:t>Internal customers: Individuals within the organization or department who receive products or services from an organizational unit or department</a:t>
            </a:r>
          </a:p>
          <a:p>
            <a:r>
              <a:rPr lang="en-US" sz="2400" dirty="0"/>
              <a:t>External customers: Individuals from outside the organization or department who receive products or services from within the organization</a:t>
            </a:r>
          </a:p>
        </p:txBody>
      </p:sp>
    </p:spTree>
    <p:extLst>
      <p:ext uri="{BB962C8B-B14F-4D97-AF65-F5344CB8AC3E}">
        <p14:creationId xmlns:p14="http://schemas.microsoft.com/office/powerpoint/2010/main" val="663324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7A8FD-6173-444A-B935-87B3AA2BD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Customers’ Actual Requirements Are Identified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A523C-A793-4AB8-AE93-FCB8BB6C4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Factors most valued by the customer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Examples</a:t>
            </a:r>
          </a:p>
          <a:p>
            <a:r>
              <a:rPr lang="en-US" sz="2400" dirty="0"/>
              <a:t>Good-tasting food at the right temperature</a:t>
            </a:r>
          </a:p>
          <a:p>
            <a:r>
              <a:rPr lang="en-US" sz="2400" dirty="0"/>
              <a:t>Charts available for physician completion</a:t>
            </a:r>
          </a:p>
          <a:p>
            <a:r>
              <a:rPr lang="en-US" sz="2400" dirty="0"/>
              <a:t>Qualified clinical staff</a:t>
            </a:r>
          </a:p>
        </p:txBody>
      </p:sp>
    </p:spTree>
    <p:extLst>
      <p:ext uri="{BB962C8B-B14F-4D97-AF65-F5344CB8AC3E}">
        <p14:creationId xmlns:p14="http://schemas.microsoft.com/office/powerpoint/2010/main" val="213900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BD06A-3601-465F-A64C-A350A0A45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Our End Products Actually Meeting Customer Requirements?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A0B96-8439-4021-B0E6-306B6868C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yes, then no P I activities need to be performed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no, then a P I team may be formed to examine the process in greater detail, 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 educational program may be developed to fine-tune organization members</a:t>
            </a:r>
          </a:p>
        </p:txBody>
      </p:sp>
    </p:spTree>
    <p:extLst>
      <p:ext uri="{BB962C8B-B14F-4D97-AF65-F5344CB8AC3E}">
        <p14:creationId xmlns:p14="http://schemas.microsoft.com/office/powerpoint/2010/main" val="160041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00"/>
      </a:hlink>
      <a:folHlink>
        <a:srgbClr val="2F549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B9570A60-6BFD-9A40-8AEC-E1A489B8FDEF}" vid="{BFC27592-EED7-0248-993B-6065F04F22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87C6F25A504842A0C1E9AB174C5943" ma:contentTypeVersion="" ma:contentTypeDescription="Create a new document." ma:contentTypeScope="" ma:versionID="0a6ba912cf1e0e3fed7efc8868ba97d4">
  <xsd:schema xmlns:xsd="http://www.w3.org/2001/XMLSchema" xmlns:xs="http://www.w3.org/2001/XMLSchema" xmlns:p="http://schemas.microsoft.com/office/2006/metadata/properties" xmlns:ns2="b780e977-4250-4e22-987e-5a8c2348323c" xmlns:ns3="a1a409e0-1700-457e-9605-34172a0b079f" targetNamespace="http://schemas.microsoft.com/office/2006/metadata/properties" ma:root="true" ma:fieldsID="6492b6626650ff29e12d5a2c04f97d14" ns2:_="" ns3:_="">
    <xsd:import namespace="b780e977-4250-4e22-987e-5a8c2348323c"/>
    <xsd:import namespace="a1a409e0-1700-457e-9605-34172a0b07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0e977-4250-4e22-987e-5a8c234832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a409e0-1700-457e-9605-34172a0b079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12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C04587-3F52-45EC-8C14-2FB3CEA1B141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b780e977-4250-4e22-987e-5a8c2348323c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a1a409e0-1700-457e-9605-34172a0b079f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AF18A7D-E4C1-4F15-9C7F-98B248A1FC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08E916-E983-4259-8FC9-6DBC6D31F6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80e977-4250-4e22-987e-5a8c2348323c"/>
    <ds:schemaRef ds:uri="a1a409e0-1700-457e-9605-34172a0b0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2019_AHIMA_PPT_Ch01</Template>
  <TotalTime>319</TotalTime>
  <Words>551</Words>
  <Application>Microsoft Office PowerPoint</Application>
  <PresentationFormat>Widescreen</PresentationFormat>
  <Paragraphs>79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ＭＳ Ｐゴシック</vt:lpstr>
      <vt:lpstr>Arial</vt:lpstr>
      <vt:lpstr>Calibri</vt:lpstr>
      <vt:lpstr>Century Gothic</vt:lpstr>
      <vt:lpstr>Wingdings</vt:lpstr>
      <vt:lpstr>Office Theme</vt:lpstr>
      <vt:lpstr>Quality and Performance Improvement in Healthcare: Theory, Practice, and Management Seventh Edition</vt:lpstr>
      <vt:lpstr>Learning Objectives</vt:lpstr>
      <vt:lpstr>Focus of Healthcare Q I Philosophies, 1</vt:lpstr>
      <vt:lpstr>Focus of Healthcare Q I Philosophies, 2</vt:lpstr>
      <vt:lpstr>Continuous Improvement Monitoring: Steps to Success</vt:lpstr>
      <vt:lpstr>The Organization Identifies Its Performance Measures</vt:lpstr>
      <vt:lpstr>The Organization Identifies the Customers for Each Monitored Process</vt:lpstr>
      <vt:lpstr>Customers’ Actual Requirements Are Identified</vt:lpstr>
      <vt:lpstr>Are Our End Products Actually Meeting Customer Requirements?</vt:lpstr>
      <vt:lpstr>Q I Toolbox Techniques</vt:lpstr>
      <vt:lpstr>Registration for Day Surgery, 1</vt:lpstr>
      <vt:lpstr>Registration for Day Surgery, 2</vt:lpstr>
      <vt:lpstr>Registration for Day Surgery,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Title, title, title</dc:title>
  <dc:creator>Suchitra Krishna</dc:creator>
  <cp:lastModifiedBy>Wright, Shanel [UCM]</cp:lastModifiedBy>
  <cp:revision>26</cp:revision>
  <dcterms:created xsi:type="dcterms:W3CDTF">2019-11-05T10:11:02Z</dcterms:created>
  <dcterms:modified xsi:type="dcterms:W3CDTF">2020-09-16T20:23:39Z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0x0101006E87C6F25A504842A0C1E9AB174C5943</vt:lpwstr>
  </property>
</Properties>
</file>