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34"/>
  </p:notesMasterIdLst>
  <p:sldIdLst>
    <p:sldId id="256" r:id="rId5"/>
    <p:sldId id="257" r:id="rId6"/>
    <p:sldId id="258" r:id="rId7"/>
    <p:sldId id="269" r:id="rId8"/>
    <p:sldId id="270" r:id="rId9"/>
    <p:sldId id="271" r:id="rId10"/>
    <p:sldId id="272" r:id="rId11"/>
    <p:sldId id="259" r:id="rId12"/>
    <p:sldId id="260" r:id="rId13"/>
    <p:sldId id="261" r:id="rId14"/>
    <p:sldId id="273" r:id="rId15"/>
    <p:sldId id="274" r:id="rId16"/>
    <p:sldId id="262" r:id="rId17"/>
    <p:sldId id="263" r:id="rId18"/>
    <p:sldId id="264" r:id="rId19"/>
    <p:sldId id="265" r:id="rId20"/>
    <p:sldId id="268" r:id="rId21"/>
    <p:sldId id="266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E4FF"/>
    <a:srgbClr val="0054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49" autoAdjust="0"/>
  </p:normalViewPr>
  <p:slideViewPr>
    <p:cSldViewPr snapToGrid="0" snapToObjects="1">
      <p:cViewPr varScale="1">
        <p:scale>
          <a:sx n="86" d="100"/>
          <a:sy n="86" d="100"/>
        </p:scale>
        <p:origin x="738" y="84"/>
      </p:cViewPr>
      <p:guideLst/>
    </p:cSldViewPr>
  </p:slideViewPr>
  <p:outlineViewPr>
    <p:cViewPr>
      <p:scale>
        <a:sx n="33" d="100"/>
        <a:sy n="33" d="100"/>
      </p:scale>
      <p:origin x="0" y="-628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00218-547A-8943-B7D7-03A273CD8F18}" type="datetimeFigureOut">
              <a:rPr lang="en-US" smtClean="0"/>
              <a:t>9/16/2020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9919CD-3B8A-C54C-A7DD-6A2A28A2B1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665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9919CD-3B8A-C54C-A7DD-6A2A28A2B1D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481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This PDCA cycle</a:t>
            </a:r>
            <a:r>
              <a:rPr lang="en-US" baseline="0" dirty="0"/>
              <a:t> has been modified over the years to become the plan, do, study, act (PDSA) cycle where “check” has been replaced with “study.”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9919CD-3B8A-C54C-A7DD-6A2A28A2B1D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815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BDDDFA6-A30A-2B4D-815C-79D9C3FA54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8022730-C47B-764D-AB71-93D79A64C9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3520" y="1718503"/>
            <a:ext cx="9144000" cy="268007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22AF52-CA6B-5542-AC94-164A72E283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3520" y="4683210"/>
            <a:ext cx="9144000" cy="1170729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59E4FF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BD0F5A-6B66-FE4C-828D-EAC3C360B412}"/>
              </a:ext>
            </a:extLst>
          </p:cNvPr>
          <p:cNvSpPr txBox="1"/>
          <p:nvPr userDrawn="1"/>
        </p:nvSpPr>
        <p:spPr>
          <a:xfrm>
            <a:off x="520861" y="6204031"/>
            <a:ext cx="1944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b="0" dirty="0">
                <a:solidFill>
                  <a:schemeClr val="bg1"/>
                </a:solidFill>
                <a:latin typeface="Century Gothic" panose="020B0502020202020204" pitchFamily="34" charset="0"/>
              </a:rPr>
              <a:t>ahima.org</a:t>
            </a:r>
          </a:p>
        </p:txBody>
      </p:sp>
      <p:pic>
        <p:nvPicPr>
          <p:cNvPr id="11" name="Picture 10" descr="AHIMA_White.png">
            <a:extLst>
              <a:ext uri="{FF2B5EF4-FFF2-40B4-BE49-F238E27FC236}">
                <a16:creationId xmlns:a16="http://schemas.microsoft.com/office/drawing/2014/main" id="{56B69201-54D0-6C43-AAE0-F81A0FC63A7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7520" y="5698017"/>
            <a:ext cx="1806908" cy="875347"/>
          </a:xfrm>
          <a:prstGeom prst="rect">
            <a:avLst/>
          </a:prstGeom>
        </p:spPr>
      </p:pic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4C4C2E5F-6C45-4C1F-8758-A64A3595CAF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856510" y="6155051"/>
            <a:ext cx="7357828" cy="369332"/>
          </a:xfrm>
        </p:spPr>
        <p:txBody>
          <a:bodyPr>
            <a:noAutofit/>
          </a:bodyPr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77733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49347-97FA-C843-A003-5B9ECCD6D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76D1F-1E43-5249-B170-73823D633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DD7A8993-0FE2-4E45-9DD4-48D6E238EAE8}"/>
              </a:ext>
            </a:extLst>
          </p:cNvPr>
          <p:cNvSpPr txBox="1">
            <a:spLocks/>
          </p:cNvSpPr>
          <p:nvPr userDrawn="1"/>
        </p:nvSpPr>
        <p:spPr>
          <a:xfrm>
            <a:off x="5095685" y="6311900"/>
            <a:ext cx="1911927" cy="422852"/>
          </a:xfrm>
          <a:prstGeom prst="rect">
            <a:avLst/>
          </a:prstGeom>
        </p:spPr>
        <p:txBody>
          <a:bodyPr anchor="ctr"/>
          <a:lstStyle>
            <a:lvl1pPr marL="0" indent="0" algn="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  <a:cs typeface="ＭＳ Ｐゴシック" pitchFamily="78" charset="-128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9pPr>
          </a:lstStyle>
          <a:p>
            <a:pPr algn="ctr">
              <a:defRPr/>
            </a:pPr>
            <a:fld id="{0DF50EE9-9E72-4EE6-ABD3-2FA55DD9F7C8}" type="slidenum">
              <a:rPr lang="en-US" altLang="en-US" sz="1200" kern="0" smtClean="0">
                <a:solidFill>
                  <a:schemeClr val="tx1"/>
                </a:solidFill>
                <a:latin typeface="Calibri" panose="020F0502020204030204" pitchFamily="34" charset="0"/>
              </a:rPr>
              <a:pPr algn="ctr">
                <a:defRPr/>
              </a:pPr>
              <a:t>‹#›</a:t>
            </a:fld>
            <a:endParaRPr lang="en-US" altLang="en-US" sz="1200" kern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570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49347-97FA-C843-A003-5B9ECCD6D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76D1F-1E43-5249-B170-73823D633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DD7A8993-0FE2-4E45-9DD4-48D6E238EAE8}"/>
              </a:ext>
            </a:extLst>
          </p:cNvPr>
          <p:cNvSpPr txBox="1">
            <a:spLocks/>
          </p:cNvSpPr>
          <p:nvPr userDrawn="1"/>
        </p:nvSpPr>
        <p:spPr>
          <a:xfrm>
            <a:off x="5095685" y="6311900"/>
            <a:ext cx="1911927" cy="422852"/>
          </a:xfrm>
          <a:prstGeom prst="rect">
            <a:avLst/>
          </a:prstGeom>
        </p:spPr>
        <p:txBody>
          <a:bodyPr anchor="ctr"/>
          <a:lstStyle>
            <a:lvl1pPr marL="0" indent="0" algn="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  <a:cs typeface="ＭＳ Ｐゴシック" pitchFamily="78" charset="-128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9pPr>
          </a:lstStyle>
          <a:p>
            <a:pPr algn="ctr">
              <a:defRPr/>
            </a:pPr>
            <a:fld id="{0DF50EE9-9E72-4EE6-ABD3-2FA55DD9F7C8}" type="slidenum">
              <a:rPr lang="en-US" altLang="en-US" sz="1200" kern="0" smtClean="0">
                <a:solidFill>
                  <a:schemeClr val="tx1"/>
                </a:solidFill>
                <a:latin typeface="Calibri" panose="020F0502020204030204" pitchFamily="34" charset="0"/>
              </a:rPr>
              <a:pPr algn="ctr">
                <a:defRPr/>
              </a:pPr>
              <a:t>‹#›</a:t>
            </a:fld>
            <a:endParaRPr lang="en-US" altLang="en-US" sz="1200" kern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A05515B-2418-456C-BFFD-04FCE974801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59814" y="5785861"/>
            <a:ext cx="10872371" cy="391102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13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49347-97FA-C843-A003-5B9ECCD6D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76D1F-1E43-5249-B170-73823D633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DD7A8993-0FE2-4E45-9DD4-48D6E238EAE8}"/>
              </a:ext>
            </a:extLst>
          </p:cNvPr>
          <p:cNvSpPr txBox="1">
            <a:spLocks/>
          </p:cNvSpPr>
          <p:nvPr userDrawn="1"/>
        </p:nvSpPr>
        <p:spPr>
          <a:xfrm>
            <a:off x="5095685" y="6311900"/>
            <a:ext cx="1911927" cy="422852"/>
          </a:xfrm>
          <a:prstGeom prst="rect">
            <a:avLst/>
          </a:prstGeom>
        </p:spPr>
        <p:txBody>
          <a:bodyPr anchor="ctr"/>
          <a:lstStyle>
            <a:lvl1pPr marL="0" indent="0" algn="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  <a:cs typeface="ＭＳ Ｐゴシック" pitchFamily="78" charset="-128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9pPr>
          </a:lstStyle>
          <a:p>
            <a:pPr algn="ctr">
              <a:defRPr/>
            </a:pPr>
            <a:fld id="{0DF50EE9-9E72-4EE6-ABD3-2FA55DD9F7C8}" type="slidenum">
              <a:rPr lang="en-US" altLang="en-US" sz="1200" kern="0" smtClean="0">
                <a:solidFill>
                  <a:schemeClr val="tx1"/>
                </a:solidFill>
                <a:latin typeface="Calibri" panose="020F0502020204030204" pitchFamily="34" charset="0"/>
              </a:rPr>
              <a:pPr algn="ctr">
                <a:defRPr/>
              </a:pPr>
              <a:t>‹#›</a:t>
            </a:fld>
            <a:endParaRPr lang="en-US" altLang="en-US" sz="1200" kern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A05515B-2418-456C-BFFD-04FCE974801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59814" y="5785861"/>
            <a:ext cx="10872371" cy="391102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981496D-2120-4497-83F6-D5EB9881C4EB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91664" y="5259822"/>
            <a:ext cx="10872371" cy="391102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748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49347-97FA-C843-A003-5B9ECCD6D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615" y="2841563"/>
            <a:ext cx="11024770" cy="117487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1115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EEE5283C-ADB3-564B-BAB8-B4748A5E0C5E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10959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410417-AC94-FC4C-9C71-DF00FDE91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265" y="515815"/>
            <a:ext cx="11024770" cy="11748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E06515-FDB7-144C-B62C-4C5A48217A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264" y="1825625"/>
            <a:ext cx="1102477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E5959D2-4B35-2E4F-A0A0-C55CF7E6C47C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0071792" y="6310741"/>
            <a:ext cx="1562582" cy="413483"/>
          </a:xfrm>
          <a:prstGeom prst="rect">
            <a:avLst/>
          </a:prstGeom>
        </p:spPr>
      </p:pic>
      <p:sp>
        <p:nvSpPr>
          <p:cNvPr id="12" name="Text Box 15">
            <a:extLst>
              <a:ext uri="{FF2B5EF4-FFF2-40B4-BE49-F238E27FC236}">
                <a16:creationId xmlns:a16="http://schemas.microsoft.com/office/drawing/2014/main" id="{5072698D-C197-9E4C-8C4D-15DE0B8696A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78358" y="6524171"/>
            <a:ext cx="4683846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7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© 2020 AHIMA</a:t>
            </a:r>
            <a:endParaRPr lang="en-US" sz="7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-111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DBCCD1C-0E8A-1B41-93EF-6061EF4D510A}"/>
              </a:ext>
            </a:extLst>
          </p:cNvPr>
          <p:cNvSpPr txBox="1"/>
          <p:nvPr userDrawn="1"/>
        </p:nvSpPr>
        <p:spPr>
          <a:xfrm>
            <a:off x="469480" y="6232362"/>
            <a:ext cx="169404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solidFill>
                  <a:srgbClr val="00548B"/>
                </a:solidFill>
                <a:latin typeface="Century Gothic" panose="020B0502020202020204" pitchFamily="34" charset="0"/>
              </a:rPr>
              <a:t>ahima.org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B346716C-4991-4721-8B54-53D5440F66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7626" y="6286209"/>
            <a:ext cx="11024771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162F203F-2323-374D-9094-79CF27369A6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07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2" r:id="rId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i="0" kern="1200">
          <a:solidFill>
            <a:srgbClr val="00548B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slide" Target="slide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371B5-8007-154B-8530-2300474531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Quality and Performance Improvement in Healthcare: Theory, Practice, and Management</a:t>
            </a:r>
            <a:br>
              <a:rPr lang="en-US" dirty="0"/>
            </a:br>
            <a:r>
              <a:rPr lang="en-US" sz="2700" dirty="0"/>
              <a:t>Seventh Edition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B82CF4-E5FC-8744-85DD-4A4C7D1D57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2</a:t>
            </a:r>
          </a:p>
          <a:p>
            <a:r>
              <a:rPr lang="en-US" dirty="0"/>
              <a:t>Defining a Performance Improvement Model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23739D-4FCE-4BCF-A6A6-684E1A8A0B7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370996" y="6385810"/>
            <a:ext cx="3450008" cy="230759"/>
          </a:xfrm>
        </p:spPr>
        <p:txBody>
          <a:bodyPr/>
          <a:lstStyle/>
          <a:p>
            <a:r>
              <a:rPr lang="en-IN" dirty="0"/>
              <a:t>© 2020 American Health Information Management Association</a:t>
            </a:r>
          </a:p>
        </p:txBody>
      </p:sp>
    </p:spTree>
    <p:extLst>
      <p:ext uri="{BB962C8B-B14F-4D97-AF65-F5344CB8AC3E}">
        <p14:creationId xmlns:p14="http://schemas.microsoft.com/office/powerpoint/2010/main" val="1034353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F22A6-E8B1-4AAF-9FA6-15DC41B93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Measure Example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DD305-19AF-43DC-8866-A2B31FF1B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Number of patient records with appropriate documentation divided by number of patient records reviewed</a:t>
            </a:r>
          </a:p>
        </p:txBody>
      </p:sp>
    </p:spTree>
    <p:extLst>
      <p:ext uri="{BB962C8B-B14F-4D97-AF65-F5344CB8AC3E}">
        <p14:creationId xmlns:p14="http://schemas.microsoft.com/office/powerpoint/2010/main" val="2008688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8CB0B03-DD3A-4639-87EA-E121F633C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Benchmark Example</a:t>
            </a:r>
          </a:p>
        </p:txBody>
      </p:sp>
      <p:sp>
        <p:nvSpPr>
          <p:cNvPr id="6" name="Content Placeholder">
            <a:extLst>
              <a:ext uri="{FF2B5EF4-FFF2-40B4-BE49-F238E27FC236}">
                <a16:creationId xmlns:a16="http://schemas.microsoft.com/office/drawing/2014/main" id="{B287224E-EEB2-4516-81B0-F6E6FC933BC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91664" y="1824839"/>
            <a:ext cx="10872371" cy="391102"/>
          </a:xfrm>
        </p:spPr>
        <p:txBody>
          <a:bodyPr>
            <a:noAutofit/>
          </a:bodyPr>
          <a:lstStyle/>
          <a:p>
            <a:pPr algn="ctr"/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Community Hospital of the West employee turnover rate</a:t>
            </a:r>
          </a:p>
        </p:txBody>
      </p:sp>
      <p:pic>
        <p:nvPicPr>
          <p:cNvPr id="7" name="Picture Placeholder" descr="The line graph presents the employee turnover rate of Community Hospital of the West.">
            <a:extLst>
              <a:ext uri="{FF2B5EF4-FFF2-40B4-BE49-F238E27FC236}">
                <a16:creationId xmlns:a16="http://schemas.microsoft.com/office/drawing/2014/main" id="{F7CD5D78-FC2C-4057-A7DE-0580853055D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38698" y="2492588"/>
            <a:ext cx="6225904" cy="2911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5F0A698-F50E-4F57-8822-CAE7B2C94F3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5207011" y="5680537"/>
            <a:ext cx="2243099" cy="255568"/>
          </a:xfrm>
        </p:spPr>
        <p:txBody>
          <a:bodyPr/>
          <a:lstStyle/>
          <a:p>
            <a:r>
              <a:rPr lang="en-US" dirty="0">
                <a:hlinkClick r:id="rId3" action="ppaction://hlinksldjump"/>
              </a:rPr>
              <a:t>Jump to Benchmark Example, Appendix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543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8CB0B03-DD3A-4639-87EA-E121F633C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Community Hospital of the West Performance Improvement Model</a:t>
            </a:r>
          </a:p>
        </p:txBody>
      </p:sp>
      <p:pic>
        <p:nvPicPr>
          <p:cNvPr id="8" name="Picture Placeholder 7" descr="The team-based performance improvement process is depicted within the ongoing organization-wide performance improvement monitoring. ">
            <a:extLst>
              <a:ext uri="{FF2B5EF4-FFF2-40B4-BE49-F238E27FC236}">
                <a16:creationId xmlns:a16="http://schemas.microsoft.com/office/drawing/2014/main" id="{113D3157-02AD-4C58-8FDA-9CC711ACAB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92390" y="1825625"/>
            <a:ext cx="5918319" cy="4351338"/>
          </a:xfrm>
          <a:prstGeom prst="rect">
            <a:avLst/>
          </a:prstGeom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771D13F-3DD8-4547-92D0-1C0650C045CF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765673" y="6161319"/>
            <a:ext cx="4733751" cy="225836"/>
          </a:xfrm>
        </p:spPr>
        <p:txBody>
          <a:bodyPr>
            <a:noAutofit/>
          </a:bodyPr>
          <a:lstStyle/>
          <a:p>
            <a:r>
              <a:rPr lang="en-US" dirty="0">
                <a:hlinkClick r:id="rId3" action="ppaction://hlinksldjump"/>
              </a:rPr>
              <a:t>Jump to Community Hospital of the West Performance Improvement Model, Appendix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458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F91D8-0350-472F-B42F-E3CD52AD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Systems Thinking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DE87D-ABBB-4B73-941A-D14074EBA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Viewing an organization as an open system of interdependencies and connectedness rather than a collection of individual parts and professional enclaves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Sees interrelatedness as a whole and looks for patterns rather than snapshots of organizational activities and processes</a:t>
            </a:r>
          </a:p>
        </p:txBody>
      </p:sp>
    </p:spTree>
    <p:extLst>
      <p:ext uri="{BB962C8B-B14F-4D97-AF65-F5344CB8AC3E}">
        <p14:creationId xmlns:p14="http://schemas.microsoft.com/office/powerpoint/2010/main" val="6633248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7A8FD-6173-444A-B935-87B3AA2BD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Systems Analysis Tools,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A523C-A793-4AB8-AE93-FCB8BB6C4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Modeling and simulation</a:t>
            </a:r>
          </a:p>
          <a:p>
            <a:r>
              <a:rPr lang="en-US" sz="2400" dirty="0"/>
              <a:t>Queuing methods </a:t>
            </a:r>
          </a:p>
          <a:p>
            <a:r>
              <a:rPr lang="en-US" sz="2400" dirty="0"/>
              <a:t>Discrete-event simulation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Enterprise management </a:t>
            </a:r>
          </a:p>
          <a:p>
            <a:r>
              <a:rPr lang="en-US" sz="2400" dirty="0"/>
              <a:t>Supply-chain management</a:t>
            </a:r>
          </a:p>
          <a:p>
            <a:r>
              <a:rPr lang="en-US" sz="2400" dirty="0"/>
              <a:t>Game theory and contracts</a:t>
            </a:r>
          </a:p>
          <a:p>
            <a:r>
              <a:rPr lang="en-US" sz="2400" dirty="0"/>
              <a:t>Systems dynamic models</a:t>
            </a:r>
          </a:p>
          <a:p>
            <a:r>
              <a:rPr lang="en-US" sz="2400" dirty="0"/>
              <a:t>Productivity measuring and monitoring</a:t>
            </a:r>
          </a:p>
        </p:txBody>
      </p:sp>
    </p:spTree>
    <p:extLst>
      <p:ext uri="{BB962C8B-B14F-4D97-AF65-F5344CB8AC3E}">
        <p14:creationId xmlns:p14="http://schemas.microsoft.com/office/powerpoint/2010/main" val="213900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BD06A-3601-465F-A64C-A350A0A45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Systems Analysis Tools, 2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A0B96-8439-4021-B0E6-306B6868C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Financial engineering and risk management </a:t>
            </a:r>
          </a:p>
          <a:p>
            <a:r>
              <a:rPr lang="en-US" sz="2400" dirty="0"/>
              <a:t>Return on investment</a:t>
            </a:r>
          </a:p>
          <a:p>
            <a:r>
              <a:rPr lang="en-US" sz="2400" dirty="0"/>
              <a:t>Reduce risk</a:t>
            </a:r>
          </a:p>
          <a:p>
            <a:r>
              <a:rPr lang="en-US" sz="2400" dirty="0"/>
              <a:t>Increase efficiency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Knowledge discovery</a:t>
            </a:r>
          </a:p>
          <a:p>
            <a:r>
              <a:rPr lang="en-US" sz="2400" dirty="0"/>
              <a:t>Data mining</a:t>
            </a:r>
          </a:p>
          <a:p>
            <a:r>
              <a:rPr lang="en-US" sz="2400" dirty="0"/>
              <a:t>Predictive modeling</a:t>
            </a:r>
          </a:p>
          <a:p>
            <a:r>
              <a:rPr lang="en-US" sz="2400" dirty="0"/>
              <a:t>Neural networks</a:t>
            </a:r>
          </a:p>
        </p:txBody>
      </p:sp>
    </p:spTree>
    <p:extLst>
      <p:ext uri="{BB962C8B-B14F-4D97-AF65-F5344CB8AC3E}">
        <p14:creationId xmlns:p14="http://schemas.microsoft.com/office/powerpoint/2010/main" val="1600419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97EE3-152E-45C7-A6A1-F9C9BF940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Systems Control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F8587-F10E-4D11-9C4F-FB2C23F82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Statistical process control</a:t>
            </a:r>
          </a:p>
          <a:p>
            <a:r>
              <a:rPr lang="en-US" sz="2400" dirty="0"/>
              <a:t>Illustrates whether a process is stable or unstable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Scheduling</a:t>
            </a:r>
          </a:p>
          <a:p>
            <a:r>
              <a:rPr lang="en-US" sz="2400" dirty="0"/>
              <a:t>Ensuring the right resources are in place at the right time</a:t>
            </a:r>
          </a:p>
        </p:txBody>
      </p:sp>
    </p:spTree>
    <p:extLst>
      <p:ext uri="{BB962C8B-B14F-4D97-AF65-F5344CB8AC3E}">
        <p14:creationId xmlns:p14="http://schemas.microsoft.com/office/powerpoint/2010/main" val="33410648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97EE3-152E-45C7-A6A1-F9C9BF940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Improvement Frameworks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F8587-F10E-4D11-9C4F-FB2C23F82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Six Sigma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Lean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Lean Six Sigma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High reliability organizations (H R Os)</a:t>
            </a:r>
          </a:p>
        </p:txBody>
      </p:sp>
    </p:spTree>
    <p:extLst>
      <p:ext uri="{BB962C8B-B14F-4D97-AF65-F5344CB8AC3E}">
        <p14:creationId xmlns:p14="http://schemas.microsoft.com/office/powerpoint/2010/main" val="18977137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885EC-9B05-4CE1-906C-4D207A75B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Six Sigma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EEC40-1D86-4B67-AEC7-D6413EAF4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Uses statistics for measuring variation in a process with the intent of producing error-free results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Refers to the standard deviation used in descriptive statistics to determine how much an event or observation varies from the estimated average of the population sample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Measure indicates no more than 3.4 errors per million encounters</a:t>
            </a:r>
          </a:p>
        </p:txBody>
      </p:sp>
    </p:spTree>
    <p:extLst>
      <p:ext uri="{BB962C8B-B14F-4D97-AF65-F5344CB8AC3E}">
        <p14:creationId xmlns:p14="http://schemas.microsoft.com/office/powerpoint/2010/main" val="15182570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CBAA-024B-41E6-A4AE-094710D90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Lean,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C9DF4-7C79-4CE0-A7C3-1FE8C5288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Streamline processes in: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400" dirty="0"/>
              <a:t>Overproduction</a:t>
            </a:r>
          </a:p>
          <a:p>
            <a:r>
              <a:rPr lang="en-US" sz="2400" dirty="0"/>
              <a:t>Wasting time</a:t>
            </a:r>
          </a:p>
          <a:p>
            <a:r>
              <a:rPr lang="en-US" sz="2400" dirty="0"/>
              <a:t>Waste of stock on hand</a:t>
            </a:r>
          </a:p>
          <a:p>
            <a:r>
              <a:rPr lang="en-US" sz="2400" dirty="0"/>
              <a:t>Waste of movement</a:t>
            </a:r>
          </a:p>
          <a:p>
            <a:r>
              <a:rPr lang="en-US" sz="2400" dirty="0"/>
              <a:t>Waste of defective </a:t>
            </a:r>
          </a:p>
          <a:p>
            <a:r>
              <a:rPr lang="en-US" sz="2400" dirty="0"/>
              <a:t>Waste in transportation</a:t>
            </a:r>
          </a:p>
          <a:p>
            <a:r>
              <a:rPr lang="en-US" sz="2400" dirty="0"/>
              <a:t>Waste in processing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865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73A55-F285-9E4B-897C-E07FC600C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FB47C9-E7D3-3449-8CD5-88B034FEB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Model the cyclical nature of performance improvement activities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/>
              <a:t>Define terminology and standards common to performance improvement activities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/>
              <a:t>Distinguish between organization-wide performance improvement activities and team-based performance improvement activities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/>
              <a:t>Apply the organization-wide performance improvement cycle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/>
              <a:t>Use the team-based performance improvement cycle</a:t>
            </a:r>
          </a:p>
        </p:txBody>
      </p:sp>
    </p:spTree>
    <p:extLst>
      <p:ext uri="{BB962C8B-B14F-4D97-AF65-F5344CB8AC3E}">
        <p14:creationId xmlns:p14="http://schemas.microsoft.com/office/powerpoint/2010/main" val="37555669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CBAA-024B-41E6-A4AE-094710D90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Lean, 2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C9DF4-7C79-4CE0-A7C3-1FE8C5288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Adoption in healthcare</a:t>
            </a:r>
          </a:p>
          <a:p>
            <a:r>
              <a:rPr lang="en-US" sz="2400" dirty="0"/>
              <a:t>Attention to the customer (patient-centered care) and their perspective</a:t>
            </a:r>
          </a:p>
          <a:p>
            <a:r>
              <a:rPr lang="en-US" sz="2400" dirty="0"/>
              <a:t>Reduce unnecessary waste</a:t>
            </a:r>
          </a:p>
          <a:p>
            <a:r>
              <a:rPr lang="en-US" sz="2400" dirty="0"/>
              <a:t>Uses root-cause analysis</a:t>
            </a:r>
          </a:p>
        </p:txBody>
      </p:sp>
    </p:spTree>
    <p:extLst>
      <p:ext uri="{BB962C8B-B14F-4D97-AF65-F5344CB8AC3E}">
        <p14:creationId xmlns:p14="http://schemas.microsoft.com/office/powerpoint/2010/main" val="12579089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DC1D-2810-43E7-8FB5-D55907EB1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Lean Six Sigma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72E92-4410-4B6E-B376-ADC8EDBC5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Combination of Lean and Six Sigma</a:t>
            </a:r>
          </a:p>
          <a:p>
            <a:r>
              <a:rPr lang="en-US" sz="2400" dirty="0"/>
              <a:t>Elimination of waste from Lean</a:t>
            </a:r>
          </a:p>
          <a:p>
            <a:r>
              <a:rPr lang="en-US" sz="2400" dirty="0"/>
              <a:t>Improving accuracy from Six Sigma</a:t>
            </a:r>
          </a:p>
          <a:p>
            <a:r>
              <a:rPr lang="en-US" sz="2400" dirty="0"/>
              <a:t>Creates processes that have both speed and accuracy</a:t>
            </a:r>
          </a:p>
        </p:txBody>
      </p:sp>
    </p:spTree>
    <p:extLst>
      <p:ext uri="{BB962C8B-B14F-4D97-AF65-F5344CB8AC3E}">
        <p14:creationId xmlns:p14="http://schemas.microsoft.com/office/powerpoint/2010/main" val="30295976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A2C60-8A63-4A91-AD41-91001C092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Reliability Organizations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864D3-2E53-4C79-9682-985CE77AB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Learning to manage the unexpected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Mistakes and errors occur because of employees’ mindlessness and distraction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Mindlessness and distraction occur when employees are hurried or overloaded</a:t>
            </a:r>
          </a:p>
        </p:txBody>
      </p:sp>
    </p:spTree>
    <p:extLst>
      <p:ext uri="{BB962C8B-B14F-4D97-AF65-F5344CB8AC3E}">
        <p14:creationId xmlns:p14="http://schemas.microsoft.com/office/powerpoint/2010/main" val="32111708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072459B-EC3D-466F-8FF7-2E3CA4913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Appendices</a:t>
            </a:r>
          </a:p>
        </p:txBody>
      </p:sp>
    </p:spTree>
    <p:extLst>
      <p:ext uri="{BB962C8B-B14F-4D97-AF65-F5344CB8AC3E}">
        <p14:creationId xmlns:p14="http://schemas.microsoft.com/office/powerpoint/2010/main" val="9704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6A813E5-CBEE-42BB-B9D2-DF5F5FC5C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Deming’s P D C A Cycle, Appendix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2B9165F-0EA6-483B-80CB-18C51F6B1F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steps in the P D C A cycle are plan, do, check, and act. Continuous improvement in quality is achieved by repeating the cycle and consolidating the progress through standardization. There is a new standard every time the cycle is repeated. Over time, the overall quality of the process increases.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921B31-ABA4-4410-9F58-9C6690ADEDFF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675371" y="5906798"/>
            <a:ext cx="2137410" cy="270165"/>
          </a:xfrm>
        </p:spPr>
        <p:txBody>
          <a:bodyPr>
            <a:noAutofit/>
          </a:bodyPr>
          <a:lstStyle/>
          <a:p>
            <a:r>
              <a:rPr lang="en-US" dirty="0">
                <a:hlinkClick r:id="rId2" action="ppaction://hlinksldjump"/>
              </a:rPr>
              <a:t>Jump back to Deming’s P D C A Cycle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692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E2364-A3FA-4826-9745-8AF6E2327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Performance Improvement as a Cyclical Process, 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67DED-04C1-45B4-A2FE-C5CE9F81C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The five steps in the cyclic process are as follows:</a:t>
            </a:r>
          </a:p>
          <a:p>
            <a:pPr marL="0" indent="0">
              <a:buNone/>
            </a:pPr>
            <a:r>
              <a:rPr lang="en-IN" dirty="0"/>
              <a:t>Step 1: Identify performance measures</a:t>
            </a:r>
          </a:p>
          <a:p>
            <a:pPr marL="0" indent="0">
              <a:buNone/>
            </a:pPr>
            <a:r>
              <a:rPr lang="en-IN" dirty="0"/>
              <a:t>Step 2: Measure performance</a:t>
            </a:r>
          </a:p>
          <a:p>
            <a:pPr marL="0" indent="0">
              <a:buNone/>
            </a:pPr>
            <a:r>
              <a:rPr lang="en-IN" dirty="0"/>
              <a:t>Step 3: Analyze and compare internal or external data</a:t>
            </a:r>
          </a:p>
          <a:p>
            <a:pPr marL="0" indent="0">
              <a:buNone/>
            </a:pPr>
            <a:r>
              <a:rPr lang="en-IN" dirty="0"/>
              <a:t>Step 4: Identify improvement opportunity</a:t>
            </a:r>
          </a:p>
          <a:p>
            <a:pPr marL="0" indent="0">
              <a:buNone/>
            </a:pPr>
            <a:r>
              <a:rPr lang="en-IN" dirty="0"/>
              <a:t>Step 5: Perform ongoing monitoring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8395F0-44C2-4929-96BD-B8224BC1213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161515" y="5921788"/>
            <a:ext cx="3402520" cy="255175"/>
          </a:xfrm>
        </p:spPr>
        <p:txBody>
          <a:bodyPr/>
          <a:lstStyle/>
          <a:p>
            <a:r>
              <a:rPr lang="en-US" dirty="0">
                <a:hlinkClick r:id="rId2" action="ppaction://hlinksldjump"/>
              </a:rPr>
              <a:t>Jump back to Performance Improvement as a Cyclical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699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C5F2C-29CF-4CEB-9FE8-11EBAA756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Team-Based Performance Improvement Process, 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DC73E-82E9-429B-B720-952D3C322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The five steps in the process are as follows:</a:t>
            </a:r>
          </a:p>
          <a:p>
            <a:pPr marL="0" indent="0">
              <a:buNone/>
            </a:pPr>
            <a:r>
              <a:rPr lang="en-IN" dirty="0"/>
              <a:t>Step 1: Identify improvement opportunity</a:t>
            </a:r>
          </a:p>
          <a:p>
            <a:pPr marL="0" indent="0">
              <a:buNone/>
            </a:pPr>
            <a:r>
              <a:rPr lang="en-IN" dirty="0"/>
              <a:t>Step 2: Research and define performance expectations</a:t>
            </a:r>
          </a:p>
          <a:p>
            <a:pPr marL="0" indent="0">
              <a:buNone/>
            </a:pPr>
            <a:r>
              <a:rPr lang="en-IN" dirty="0"/>
              <a:t>Step 3: Design and redesign process or education</a:t>
            </a:r>
          </a:p>
          <a:p>
            <a:pPr marL="0" indent="0">
              <a:buNone/>
            </a:pPr>
            <a:r>
              <a:rPr lang="en-IN" dirty="0"/>
              <a:t>Step 4: Implement process or education</a:t>
            </a:r>
          </a:p>
          <a:p>
            <a:pPr marL="0" indent="0">
              <a:buNone/>
            </a:pPr>
            <a:r>
              <a:rPr lang="en-IN" dirty="0"/>
              <a:t>Step 5: Document and communicate findings</a:t>
            </a:r>
          </a:p>
          <a:p>
            <a:pPr marL="0" indent="0">
              <a:buNone/>
            </a:pPr>
            <a:r>
              <a:rPr lang="en-IN" dirty="0"/>
              <a:t>Steps 2 to 5 are cyclic in nature.</a:t>
            </a:r>
          </a:p>
          <a:p>
            <a:pPr marL="0" indent="0">
              <a:buNone/>
            </a:pPr>
            <a:r>
              <a:rPr lang="en-IN" dirty="0"/>
              <a:t>Also, steps 4 and 5 can lead to other possibilities.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AD0380-9DAF-4B6E-9798-696D75ACE73A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176505" y="5966758"/>
            <a:ext cx="3387530" cy="210205"/>
          </a:xfrm>
        </p:spPr>
        <p:txBody>
          <a:bodyPr>
            <a:noAutofit/>
          </a:bodyPr>
          <a:lstStyle/>
          <a:p>
            <a:r>
              <a:rPr lang="en-US" dirty="0">
                <a:hlinkClick r:id="rId2" action="ppaction://hlinksldjump"/>
              </a:rPr>
              <a:t>Jump back to Team-Based Performance Improvement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766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22520-6205-4C60-9489-356E39D08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Performance Improvement Model, 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3E394-B422-4224-9DB6-6BE36235F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N" sz="1000" dirty="0"/>
              <a:t>The five steps in the organizational performance improvement process that is cyclic are as follows:</a:t>
            </a:r>
          </a:p>
          <a:p>
            <a:pPr marL="0" indent="0">
              <a:buNone/>
            </a:pPr>
            <a:r>
              <a:rPr lang="en-IN" sz="1000" dirty="0"/>
              <a:t>Step 1: Identify performance measures</a:t>
            </a:r>
          </a:p>
          <a:p>
            <a:pPr marL="0" indent="0">
              <a:buNone/>
            </a:pPr>
            <a:r>
              <a:rPr lang="en-IN" sz="1000" dirty="0"/>
              <a:t>Step 2: Measure performance</a:t>
            </a:r>
          </a:p>
          <a:p>
            <a:pPr marL="0" indent="0">
              <a:buNone/>
            </a:pPr>
            <a:r>
              <a:rPr lang="en-IN" sz="1000" dirty="0"/>
              <a:t>Step 3: Analyze and compare internal or external data</a:t>
            </a:r>
          </a:p>
          <a:p>
            <a:pPr marL="0" indent="0">
              <a:buNone/>
            </a:pPr>
            <a:r>
              <a:rPr lang="en-IN" sz="1000" dirty="0"/>
              <a:t>Step 4: Identify improvement opportunity</a:t>
            </a:r>
          </a:p>
          <a:p>
            <a:pPr marL="0" indent="0">
              <a:buNone/>
            </a:pPr>
            <a:r>
              <a:rPr lang="en-IN" sz="1000" dirty="0"/>
              <a:t>Step 5: Perform ongoing monitoring</a:t>
            </a:r>
          </a:p>
          <a:p>
            <a:pPr marL="0" indent="0">
              <a:buNone/>
            </a:pPr>
            <a:r>
              <a:rPr lang="en-IN" sz="1000" dirty="0"/>
              <a:t>The five steps in the team-based performance improvement process are as follows:</a:t>
            </a:r>
          </a:p>
          <a:p>
            <a:pPr marL="0" indent="0">
              <a:buNone/>
            </a:pPr>
            <a:r>
              <a:rPr lang="en-IN" sz="1000" dirty="0"/>
              <a:t>Step 1: Identify improvement opportunity</a:t>
            </a:r>
          </a:p>
          <a:p>
            <a:pPr marL="0" indent="0">
              <a:buNone/>
            </a:pPr>
            <a:r>
              <a:rPr lang="en-IN" sz="1000" dirty="0"/>
              <a:t>Step 2: Research and define performance expectations</a:t>
            </a:r>
          </a:p>
          <a:p>
            <a:pPr marL="0" indent="0">
              <a:buNone/>
            </a:pPr>
            <a:r>
              <a:rPr lang="en-IN" sz="1000" dirty="0"/>
              <a:t>Step 3: Design and redesign process or education</a:t>
            </a:r>
          </a:p>
          <a:p>
            <a:pPr marL="0" indent="0">
              <a:buNone/>
            </a:pPr>
            <a:r>
              <a:rPr lang="en-IN" sz="1000" dirty="0"/>
              <a:t>Step 4: Implement process or education</a:t>
            </a:r>
          </a:p>
          <a:p>
            <a:pPr marL="0" indent="0">
              <a:buNone/>
            </a:pPr>
            <a:r>
              <a:rPr lang="en-IN" sz="1000" dirty="0"/>
              <a:t>Step 5: Document and communicate findings</a:t>
            </a:r>
          </a:p>
          <a:p>
            <a:pPr marL="0" indent="0">
              <a:buNone/>
            </a:pPr>
            <a:r>
              <a:rPr lang="en-IN" sz="1000" dirty="0"/>
              <a:t>Steps 2 to 5 in this process are cyclic in nature.</a:t>
            </a:r>
          </a:p>
          <a:p>
            <a:pPr marL="0" indent="0">
              <a:buNone/>
            </a:pPr>
            <a:r>
              <a:rPr lang="en-IN" sz="1000" dirty="0"/>
              <a:t>Step 4 in the organizational performance improvement process, identify improvement opportunity, is the first step in the team-based performance improvement process. </a:t>
            </a:r>
          </a:p>
          <a:p>
            <a:pPr marL="0" indent="0">
              <a:buNone/>
            </a:pPr>
            <a:r>
              <a:rPr lang="en-IN" sz="1000" dirty="0"/>
              <a:t>Step 4 in the team-based performance improvement process, implement process or education, leads to the second step, measure performance, in the organizational performance improvement process.</a:t>
            </a:r>
          </a:p>
          <a:p>
            <a:pPr marL="0" indent="0">
              <a:buNone/>
            </a:pPr>
            <a:r>
              <a:rPr lang="en-IN" sz="1000" dirty="0"/>
              <a:t>Step 5 in the team-based performance improvement process, document and communicate findings, leads to the third step, analyze and compare internal or external data, in the organizational performance improvement process.</a:t>
            </a:r>
          </a:p>
          <a:p>
            <a:pPr marL="0" indent="0">
              <a:buNone/>
            </a:pPr>
            <a:endParaRPr lang="en-US" sz="1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CD645A-BD5A-4773-9F5D-EC23225D9FC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9225816" y="6041735"/>
            <a:ext cx="2682993" cy="270165"/>
          </a:xfrm>
        </p:spPr>
        <p:txBody>
          <a:bodyPr/>
          <a:lstStyle/>
          <a:p>
            <a:r>
              <a:rPr lang="en-US" dirty="0">
                <a:hlinkClick r:id="rId2" action="ppaction://hlinksldjump"/>
              </a:rPr>
              <a:t>Jump back to Performance Improvement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615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A7F15-6CD8-45A2-85E8-33ABC8AC1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Benchmark Example, 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9A800-0603-4EEE-8E6F-E909B087A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N" sz="1400" dirty="0"/>
              <a:t>The x-axis represents years—Year 1, Year 2, Year 3, and Year 4. Each year consists of the following quarters: Q 1, Q 2, Q 3, and Q 4. The y-axis represents the turnover rate in percentage. It ranges from 1 to 8. </a:t>
            </a:r>
          </a:p>
          <a:p>
            <a:pPr marL="0" indent="0">
              <a:buNone/>
            </a:pPr>
            <a:r>
              <a:rPr lang="en-IN" sz="1400" dirty="0"/>
              <a:t>The approximate data for Year 1 are as follows:</a:t>
            </a:r>
          </a:p>
          <a:p>
            <a:pPr marL="0" indent="0">
              <a:buNone/>
            </a:pPr>
            <a:r>
              <a:rPr lang="en-IN" sz="1400" dirty="0"/>
              <a:t>In Q 1, the employee turnover rate was 3.5 percent. In Q 2, the employee turnover rate was 4 percent. In Q 3, the employee turnover rate was 3 percent. In Q 4, the employee turnover rate was 3.5 percent. </a:t>
            </a:r>
          </a:p>
          <a:p>
            <a:pPr marL="0" indent="0">
              <a:buNone/>
            </a:pPr>
            <a:r>
              <a:rPr lang="en-IN" sz="1400" dirty="0"/>
              <a:t>The approximate data for Year 2 are as follows:</a:t>
            </a:r>
          </a:p>
          <a:p>
            <a:pPr marL="0" indent="0">
              <a:buNone/>
            </a:pPr>
            <a:r>
              <a:rPr lang="en-IN" sz="1400" dirty="0"/>
              <a:t>In Q 1, the employee turnover rate was 3.6 percent. In Q 2, the employee turnover rate was 4.8 percent. In Q 3, the employee turnover rate was 3 percent. In Q 4, the employee turnover rate was 3.5 percent. </a:t>
            </a:r>
          </a:p>
          <a:p>
            <a:pPr marL="0" indent="0">
              <a:buNone/>
            </a:pPr>
            <a:r>
              <a:rPr lang="en-IN" sz="1400" dirty="0"/>
              <a:t>The approximate data for Year 3 are as follows:</a:t>
            </a:r>
          </a:p>
          <a:p>
            <a:pPr marL="0" indent="0">
              <a:buNone/>
            </a:pPr>
            <a:r>
              <a:rPr lang="en-IN" sz="1400" dirty="0"/>
              <a:t>In Q 1, the employee turnover rate was 3.7 percent. In Q 2, the employee turnover rate was 4.8 percent. In Q 3, the employee turnover rate was 5.5 percent. In Q 4, the employee turnover rate was 6.1 percent. </a:t>
            </a:r>
          </a:p>
          <a:p>
            <a:pPr marL="0" indent="0">
              <a:buNone/>
            </a:pPr>
            <a:r>
              <a:rPr lang="en-IN" sz="1400" dirty="0"/>
              <a:t>The approximate data for Year 4 are as follows:</a:t>
            </a:r>
          </a:p>
          <a:p>
            <a:pPr marL="0" indent="0">
              <a:buNone/>
            </a:pPr>
            <a:r>
              <a:rPr lang="en-IN" sz="1400" dirty="0"/>
              <a:t>In Q 1, the employee turnover rate was 5.5 percent. In Q 2, the employee turnover rate was 4.8 percent. In Q 3, the employee turnover rate was 3.7 percent. In Q 4, the employee turnover rate was 3.6 percent. </a:t>
            </a:r>
          </a:p>
          <a:p>
            <a:pPr marL="0" indent="0">
              <a:buNone/>
            </a:pPr>
            <a:r>
              <a:rPr lang="en-IN" sz="1400" dirty="0"/>
              <a:t>The external benchmark is at 6.5 percent.</a:t>
            </a:r>
          </a:p>
          <a:p>
            <a:pPr marL="0" indent="0">
              <a:buNone/>
            </a:pPr>
            <a:r>
              <a:rPr lang="en-IN" sz="1400" dirty="0"/>
              <a:t>The internal benchmark is at a point less than 5 percent.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4615E2-DF13-4CF5-8DE9-96D69FFFF1B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9600570" y="5906125"/>
            <a:ext cx="1963465" cy="270838"/>
          </a:xfrm>
        </p:spPr>
        <p:txBody>
          <a:bodyPr/>
          <a:lstStyle/>
          <a:p>
            <a:r>
              <a:rPr lang="en-US" dirty="0">
                <a:hlinkClick r:id="rId2" action="ppaction://hlinksldjump"/>
              </a:rPr>
              <a:t>Jump back to Benchmark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2486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04EF4-BB1F-4C23-9E12-F0345F37E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Community Hospital of the West Performance Improvement Model, 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24543-6FF6-40DB-8E1D-B39B595741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N" sz="700" dirty="0"/>
              <a:t>The model has been applied to Community Hospital of the West. The five steps in the organizational performance improvement process that is cyclic are as follows:</a:t>
            </a:r>
          </a:p>
          <a:p>
            <a:pPr marL="0" indent="0">
              <a:buNone/>
            </a:pPr>
            <a:r>
              <a:rPr lang="en-IN" sz="700" dirty="0"/>
              <a:t>Step 1: Identify performance measures, which involved identifying employee turnover rate.</a:t>
            </a:r>
          </a:p>
          <a:p>
            <a:pPr marL="0" indent="0">
              <a:buNone/>
            </a:pPr>
            <a:r>
              <a:rPr lang="en-IN" sz="700" dirty="0"/>
              <a:t>Step 2: Measure performance, which involved measuring employee turnover rate. See figure 2.5, year 4.</a:t>
            </a:r>
          </a:p>
          <a:p>
            <a:pPr marL="0" indent="0">
              <a:buNone/>
            </a:pPr>
            <a:r>
              <a:rPr lang="en-IN" sz="700" dirty="0"/>
              <a:t>Step 3: Analyze and compare internal or external data. This step involved three sub-steps. They are as follows:</a:t>
            </a:r>
          </a:p>
          <a:p>
            <a:pPr marL="0" indent="0">
              <a:buNone/>
            </a:pPr>
            <a:r>
              <a:rPr lang="en-IN" sz="700" dirty="0"/>
              <a:t>Analyzing data by job class to find that nursing turnover rate is higher than benchmark. </a:t>
            </a:r>
          </a:p>
          <a:p>
            <a:pPr marL="0" indent="0">
              <a:buNone/>
            </a:pPr>
            <a:r>
              <a:rPr lang="en-IN" sz="700" dirty="0"/>
              <a:t>Studying nursing employment trends and statistics. </a:t>
            </a:r>
          </a:p>
          <a:p>
            <a:pPr marL="0" indent="0">
              <a:buNone/>
            </a:pPr>
            <a:r>
              <a:rPr lang="en-IN" sz="700" dirty="0"/>
              <a:t>Analyzing nursing turnover rate after implementing new benefits package to make sure the rate falls below benchmark. </a:t>
            </a:r>
          </a:p>
          <a:p>
            <a:pPr marL="0" indent="0">
              <a:buNone/>
            </a:pPr>
            <a:r>
              <a:rPr lang="en-IN" sz="700" dirty="0"/>
              <a:t>Step 4: Identify improvement opportunity, which involved reducing nursing turnover rate.</a:t>
            </a:r>
          </a:p>
          <a:p>
            <a:pPr marL="0" indent="0">
              <a:buNone/>
            </a:pPr>
            <a:r>
              <a:rPr lang="en-IN" sz="700" dirty="0"/>
              <a:t>Step 5: Perform ongoing monitoring, which involved periodical reassessment of employee turnover rate.</a:t>
            </a:r>
          </a:p>
          <a:p>
            <a:pPr marL="0" indent="0">
              <a:buNone/>
            </a:pPr>
            <a:r>
              <a:rPr lang="en-IN" sz="700" dirty="0"/>
              <a:t>The five steps in the team-based performance improvement process are as follows:</a:t>
            </a:r>
          </a:p>
          <a:p>
            <a:pPr marL="0" indent="0">
              <a:buNone/>
            </a:pPr>
            <a:r>
              <a:rPr lang="en-IN" sz="700" dirty="0"/>
              <a:t>Step 1: Identify improvement opportunity, which involved reducing nursing turnover rate.</a:t>
            </a:r>
          </a:p>
          <a:p>
            <a:pPr marL="0" indent="0">
              <a:buNone/>
            </a:pPr>
            <a:r>
              <a:rPr lang="en-IN" sz="700" dirty="0"/>
              <a:t>Step 2: Research and define performance expectations, which involved researching benefits options.</a:t>
            </a:r>
          </a:p>
          <a:p>
            <a:pPr marL="0" indent="0">
              <a:buNone/>
            </a:pPr>
            <a:r>
              <a:rPr lang="en-IN" sz="700" dirty="0"/>
              <a:t>Step 3: Design and redesign process or education, which involved redesigning the benefits package.</a:t>
            </a:r>
          </a:p>
          <a:p>
            <a:pPr marL="0" indent="0">
              <a:buNone/>
            </a:pPr>
            <a:r>
              <a:rPr lang="en-IN" sz="700" dirty="0"/>
              <a:t>Step 4: Implement process or education, which involved implementing new benefits package.</a:t>
            </a:r>
          </a:p>
          <a:p>
            <a:pPr marL="0" indent="0">
              <a:buNone/>
            </a:pPr>
            <a:r>
              <a:rPr lang="en-IN" sz="700" dirty="0"/>
              <a:t>Step 5: Document and communicate findings, which involved advertising new benefits package. </a:t>
            </a:r>
          </a:p>
          <a:p>
            <a:pPr marL="0" indent="0">
              <a:buNone/>
            </a:pPr>
            <a:r>
              <a:rPr lang="en-IN" sz="700" dirty="0"/>
              <a:t>Steps 2 to 5 in this process are cyclic in nature.</a:t>
            </a:r>
          </a:p>
          <a:p>
            <a:pPr marL="0" indent="0">
              <a:buNone/>
            </a:pPr>
            <a:r>
              <a:rPr lang="en-IN" sz="700" dirty="0"/>
              <a:t>Step 4 in the organizational performance improvement process, identify improvement opportunity, is the first step in the team-based performance improvement process. </a:t>
            </a:r>
          </a:p>
          <a:p>
            <a:pPr marL="0" indent="0">
              <a:buNone/>
            </a:pPr>
            <a:r>
              <a:rPr lang="en-IN" sz="700" dirty="0"/>
              <a:t>Step 4 in the team-based performance improvement process, implement process or education, leads to the second step, measure performance, in the organizational performance improvement process.</a:t>
            </a:r>
          </a:p>
          <a:p>
            <a:pPr marL="0" indent="0">
              <a:buNone/>
            </a:pPr>
            <a:r>
              <a:rPr lang="en-IN" sz="700" dirty="0"/>
              <a:t>Step 5 in the team-based performance improvement process, document and communicate findings, leads to the third step, analyze and compare internal or external data, in the organizational performance improvement process.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B59964-3344-44F3-B5AE-F2C7293B6E0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715566" y="6116685"/>
            <a:ext cx="4436842" cy="270165"/>
          </a:xfrm>
        </p:spPr>
        <p:txBody>
          <a:bodyPr/>
          <a:lstStyle/>
          <a:p>
            <a:r>
              <a:rPr lang="en-US" dirty="0">
                <a:hlinkClick r:id="rId2" action="ppaction://hlinksldjump"/>
              </a:rPr>
              <a:t>Jump back to Community Hospital of the West Performance Improvement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817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CFD43-0D1E-4E17-9298-D4F6BC350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Improvement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8B30A-E157-4792-8624-C428153D3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Q A—Quality assurance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/>
              <a:t>TQM—Total quality management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/>
              <a:t>Q I—Quality improvement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/>
              <a:t>C Q I—Continuous quality improvement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/>
              <a:t>QM—Quality management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/>
              <a:t>P I—Performance improvement</a:t>
            </a:r>
          </a:p>
        </p:txBody>
      </p:sp>
    </p:spTree>
    <p:extLst>
      <p:ext uri="{BB962C8B-B14F-4D97-AF65-F5344CB8AC3E}">
        <p14:creationId xmlns:p14="http://schemas.microsoft.com/office/powerpoint/2010/main" val="454089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8CB0B03-DD3A-4639-87EA-E121F633C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Deming’s P D C A Cycle</a:t>
            </a:r>
          </a:p>
        </p:txBody>
      </p:sp>
      <p:pic>
        <p:nvPicPr>
          <p:cNvPr id="7" name="Picture Placeholder 4" descr="Graphical representation of quality improvement using Deming’s P D C A cycle. ">
            <a:extLst>
              <a:ext uri="{FF2B5EF4-FFF2-40B4-BE49-F238E27FC236}">
                <a16:creationId xmlns:a16="http://schemas.microsoft.com/office/drawing/2014/main" id="{22B6686E-6EEA-4282-8697-7B3FE3DEA8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108325" y="2258219"/>
            <a:ext cx="5886450" cy="3486150"/>
          </a:xfrm>
        </p:spPr>
      </p:pic>
      <p:sp>
        <p:nvSpPr>
          <p:cNvPr id="6" name="Content Placeholder">
            <a:extLst>
              <a:ext uri="{FF2B5EF4-FFF2-40B4-BE49-F238E27FC236}">
                <a16:creationId xmlns:a16="http://schemas.microsoft.com/office/drawing/2014/main" id="{B287224E-EEB2-4516-81B0-F6E6FC933BC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108325" y="5744369"/>
            <a:ext cx="4826586" cy="391102"/>
          </a:xfrm>
        </p:spPr>
        <p:txBody>
          <a:bodyPr/>
          <a:lstStyle/>
          <a:p>
            <a:r>
              <a:rPr lang="en-US" dirty="0">
                <a:ea typeface="Times New Roman" panose="02020603050405020304" pitchFamily="18" charset="0"/>
              </a:rPr>
              <a:t>Source: </a:t>
            </a:r>
            <a:r>
              <a:rPr lang="en-US" dirty="0"/>
              <a:t>Vietze, J. 2013 (June). “PDCA_Process.png.” Digital Image. Wikimedia Commons. </a:t>
            </a:r>
            <a:br>
              <a:rPr lang="en-US" dirty="0"/>
            </a:br>
            <a:r>
              <a:rPr lang="en-US" dirty="0"/>
              <a:t>https://upload.wikimedia.org/wikipedia/commons/a/a8/PDCA_Process.png.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FD8C1B2-0638-491D-A6E4-CE4838C6B229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823414" y="6183068"/>
            <a:ext cx="2456271" cy="257663"/>
          </a:xfrm>
        </p:spPr>
        <p:txBody>
          <a:bodyPr/>
          <a:lstStyle/>
          <a:p>
            <a:r>
              <a:rPr lang="en-US" dirty="0">
                <a:hlinkClick r:id="rId4" action="ppaction://hlinksldjump"/>
              </a:rPr>
              <a:t>Jump to Deming’s P D C A Cycle, Appendix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944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8CB0B03-DD3A-4639-87EA-E121F633C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Performance Improvement as a Cyclical Process</a:t>
            </a:r>
          </a:p>
        </p:txBody>
      </p:sp>
      <p:sp>
        <p:nvSpPr>
          <p:cNvPr id="6" name="Content Placeholder">
            <a:extLst>
              <a:ext uri="{FF2B5EF4-FFF2-40B4-BE49-F238E27FC236}">
                <a16:creationId xmlns:a16="http://schemas.microsoft.com/office/drawing/2014/main" id="{B287224E-EEB2-4516-81B0-F6E6FC933BC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59814" y="1610322"/>
            <a:ext cx="10872371" cy="391102"/>
          </a:xfrm>
        </p:spPr>
        <p:txBody>
          <a:bodyPr>
            <a:noAutofit/>
          </a:bodyPr>
          <a:lstStyle/>
          <a:p>
            <a:pPr algn="ctr"/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Organization-wide performance improvement process</a:t>
            </a:r>
          </a:p>
        </p:txBody>
      </p:sp>
      <p:pic>
        <p:nvPicPr>
          <p:cNvPr id="8" name="Picture Placeholder" descr="The five steps involved in performance improvement process are illustrated in a cycle. ">
            <a:extLst>
              <a:ext uri="{FF2B5EF4-FFF2-40B4-BE49-F238E27FC236}">
                <a16:creationId xmlns:a16="http://schemas.microsoft.com/office/drawing/2014/main" id="{36F85139-A347-483D-8030-B84E2FD7C01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06550" y="2121294"/>
            <a:ext cx="5290000" cy="37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2D65544-827C-484D-8CD5-159BA9095CAB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485614" y="6070637"/>
            <a:ext cx="3773966" cy="271548"/>
          </a:xfrm>
        </p:spPr>
        <p:txBody>
          <a:bodyPr>
            <a:noAutofit/>
          </a:bodyPr>
          <a:lstStyle/>
          <a:p>
            <a:r>
              <a:rPr lang="en-US" dirty="0">
                <a:hlinkClick r:id="rId3" action="ppaction://hlinksldjump"/>
              </a:rPr>
              <a:t>Jump to Performance Improvement as a Cyclical Process, Appendix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559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8CB0B03-DD3A-4639-87EA-E121F633C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Team-Based Performance Improvement Process</a:t>
            </a:r>
          </a:p>
        </p:txBody>
      </p:sp>
      <p:pic>
        <p:nvPicPr>
          <p:cNvPr id="8" name="Picture Placeholder" descr="The five steps involved in a team-based performance improvement process are depicted.">
            <a:extLst>
              <a:ext uri="{FF2B5EF4-FFF2-40B4-BE49-F238E27FC236}">
                <a16:creationId xmlns:a16="http://schemas.microsoft.com/office/drawing/2014/main" id="{12D5677E-AFB8-4AEE-BABC-F8C033D489A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32196" y="1690688"/>
            <a:ext cx="7727607" cy="3899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9322403-0B81-433C-93A9-A89E9CCFEE5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212296" y="5605637"/>
            <a:ext cx="3767405" cy="391102"/>
          </a:xfrm>
        </p:spPr>
        <p:txBody>
          <a:bodyPr/>
          <a:lstStyle/>
          <a:p>
            <a:r>
              <a:rPr lang="en-US" dirty="0">
                <a:hlinkClick r:id="rId3" action="ppaction://hlinksldjump"/>
              </a:rPr>
              <a:t>Jump to Team-Based Performance Improvement Process, Appendix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524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8CB0B03-DD3A-4639-87EA-E121F633C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Performance Improvement Model</a:t>
            </a:r>
          </a:p>
        </p:txBody>
      </p:sp>
      <p:pic>
        <p:nvPicPr>
          <p:cNvPr id="5" name="Picture Placeholder" descr="The team-based performance improvement process is depicted within the ongoing organization-wide performance improvement monitoring.">
            <a:extLst>
              <a:ext uri="{FF2B5EF4-FFF2-40B4-BE49-F238E27FC236}">
                <a16:creationId xmlns:a16="http://schemas.microsoft.com/office/drawing/2014/main" id="{8588858E-D6C4-4257-BA64-01CE4CBC720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20439" y="1690689"/>
            <a:ext cx="5351121" cy="424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EC1498A-A938-4072-8682-7C610FD4E89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755123" y="5933951"/>
            <a:ext cx="2994791" cy="391102"/>
          </a:xfrm>
        </p:spPr>
        <p:txBody>
          <a:bodyPr/>
          <a:lstStyle/>
          <a:p>
            <a:r>
              <a:rPr lang="en-US" dirty="0">
                <a:hlinkClick r:id="rId3" action="ppaction://hlinksldjump"/>
              </a:rPr>
              <a:t>Jump to Performance Improvement Model, Appendix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549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4BA40-096D-45B0-9753-091C0414C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Monitoring Performance Through Data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4DDF5-54F9-4E15-BBD1-73C5346A0A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Performance measure: A quantitative tool that provides an indication of an organization’s performance in relation to a specified process or outcome </a:t>
            </a:r>
          </a:p>
          <a:p>
            <a:r>
              <a:rPr lang="en-US" sz="2400" dirty="0"/>
              <a:t>Rate</a:t>
            </a:r>
          </a:p>
          <a:p>
            <a:r>
              <a:rPr lang="en-US" sz="2400" dirty="0"/>
              <a:t>Ratio</a:t>
            </a:r>
          </a:p>
          <a:p>
            <a:r>
              <a:rPr lang="en-US" sz="2400" dirty="0"/>
              <a:t>Index</a:t>
            </a:r>
          </a:p>
          <a:p>
            <a:r>
              <a:rPr lang="en-US" sz="2400" dirty="0"/>
              <a:t>Percentage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dirty="0"/>
              <a:t>Benchmarking: Comparing your organization’s performance to that of similar organizations</a:t>
            </a:r>
          </a:p>
        </p:txBody>
      </p:sp>
    </p:spTree>
    <p:extLst>
      <p:ext uri="{BB962C8B-B14F-4D97-AF65-F5344CB8AC3E}">
        <p14:creationId xmlns:p14="http://schemas.microsoft.com/office/powerpoint/2010/main" val="3402812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C4A3C-7AD6-405E-B534-7C886D8F4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Measure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E9B609-2F97-4484-BA41-56F06ACDC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Numerator (number of times it occurred) divided by denominator (number of times it could have occurred)</a:t>
            </a:r>
          </a:p>
        </p:txBody>
      </p:sp>
    </p:spTree>
    <p:extLst>
      <p:ext uri="{BB962C8B-B14F-4D97-AF65-F5344CB8AC3E}">
        <p14:creationId xmlns:p14="http://schemas.microsoft.com/office/powerpoint/2010/main" val="1154900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00"/>
      </a:hlink>
      <a:folHlink>
        <a:srgbClr val="2F549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B9570A60-6BFD-9A40-8AEC-E1A489B8FDEF}" vid="{BFC27592-EED7-0248-993B-6065F04F22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87C6F25A504842A0C1E9AB174C5943" ma:contentTypeVersion="" ma:contentTypeDescription="Create a new document." ma:contentTypeScope="" ma:versionID="0a6ba912cf1e0e3fed7efc8868ba97d4">
  <xsd:schema xmlns:xsd="http://www.w3.org/2001/XMLSchema" xmlns:xs="http://www.w3.org/2001/XMLSchema" xmlns:p="http://schemas.microsoft.com/office/2006/metadata/properties" xmlns:ns2="b780e977-4250-4e22-987e-5a8c2348323c" xmlns:ns3="a1a409e0-1700-457e-9605-34172a0b079f" targetNamespace="http://schemas.microsoft.com/office/2006/metadata/properties" ma:root="true" ma:fieldsID="6492b6626650ff29e12d5a2c04f97d14" ns2:_="" ns3:_="">
    <xsd:import namespace="b780e977-4250-4e22-987e-5a8c2348323c"/>
    <xsd:import namespace="a1a409e0-1700-457e-9605-34172a0b07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80e977-4250-4e22-987e-5a8c234832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a409e0-1700-457e-9605-34172a0b079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12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7721D97-E2F2-44ED-8C2F-62D27C075B1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9030B72-C73A-4B25-BEA0-F041C6439C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80e977-4250-4e22-987e-5a8c2348323c"/>
    <ds:schemaRef ds:uri="a1a409e0-1700-457e-9605-34172a0b07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6BFE182-9784-4FF6-8132-E78965507CDF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b780e977-4250-4e22-987e-5a8c2348323c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a1a409e0-1700-457e-9605-34172a0b079f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2019_AHIMA_PPT_Ch01</Template>
  <TotalTime>367</TotalTime>
  <Words>1725</Words>
  <Application>Microsoft Office PowerPoint</Application>
  <PresentationFormat>Widescreen</PresentationFormat>
  <Paragraphs>200</Paragraphs>
  <Slides>29</Slides>
  <Notes>2</Notes>
  <HiddenSlides>7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ＭＳ Ｐゴシック</vt:lpstr>
      <vt:lpstr>Arial</vt:lpstr>
      <vt:lpstr>Calibri</vt:lpstr>
      <vt:lpstr>Century Gothic</vt:lpstr>
      <vt:lpstr>Times New Roman</vt:lpstr>
      <vt:lpstr>Wingdings</vt:lpstr>
      <vt:lpstr>Office Theme</vt:lpstr>
      <vt:lpstr>Quality and Performance Improvement in Healthcare: Theory, Practice, and Management Seventh Edition</vt:lpstr>
      <vt:lpstr>Learning Objectives</vt:lpstr>
      <vt:lpstr>Performance Improvement Terminology</vt:lpstr>
      <vt:lpstr>Deming’s P D C A Cycle</vt:lpstr>
      <vt:lpstr>Performance Improvement as a Cyclical Process</vt:lpstr>
      <vt:lpstr>Team-Based Performance Improvement Process</vt:lpstr>
      <vt:lpstr>Performance Improvement Model</vt:lpstr>
      <vt:lpstr>Monitoring Performance Through Data Collection</vt:lpstr>
      <vt:lpstr>Performance Measure</vt:lpstr>
      <vt:lpstr>Performance Measure Example</vt:lpstr>
      <vt:lpstr>Benchmark Example</vt:lpstr>
      <vt:lpstr>Community Hospital of the West Performance Improvement Model</vt:lpstr>
      <vt:lpstr>Systems Thinking</vt:lpstr>
      <vt:lpstr>Systems Analysis Tools, 1</vt:lpstr>
      <vt:lpstr>Systems Analysis Tools, 2</vt:lpstr>
      <vt:lpstr>Systems Control Tools</vt:lpstr>
      <vt:lpstr>Performance Improvement Frameworks</vt:lpstr>
      <vt:lpstr>Six Sigma</vt:lpstr>
      <vt:lpstr>Lean, 1</vt:lpstr>
      <vt:lpstr>Lean, 2</vt:lpstr>
      <vt:lpstr>Lean Six Sigma</vt:lpstr>
      <vt:lpstr>High Reliability Organizations</vt:lpstr>
      <vt:lpstr>Appendices</vt:lpstr>
      <vt:lpstr>Deming’s P D C A Cycle, Appendix</vt:lpstr>
      <vt:lpstr>Performance Improvement as a Cyclical Process, Appendix</vt:lpstr>
      <vt:lpstr>Team-Based Performance Improvement Process, Appendix</vt:lpstr>
      <vt:lpstr>Performance Improvement Model, Appendix</vt:lpstr>
      <vt:lpstr>Benchmark Example, Appendix</vt:lpstr>
      <vt:lpstr>Community Hospital of the West Performance Improvement Model, Appendix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Title, title, title</dc:title>
  <dc:creator>Suchitra Krishna</dc:creator>
  <cp:lastModifiedBy>Wright, Shanel [UCM]</cp:lastModifiedBy>
  <cp:revision>42</cp:revision>
  <dcterms:created xsi:type="dcterms:W3CDTF">2019-11-05T10:11:02Z</dcterms:created>
  <dcterms:modified xsi:type="dcterms:W3CDTF">2020-09-16T20:23:23Z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0x0101006E87C6F25A504842A0C1E9AB174C5943</vt:lpwstr>
  </property>
</Properties>
</file>