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9"/>
  </p:notesMasterIdLst>
  <p:sldIdLst>
    <p:sldId id="256" r:id="rId5"/>
    <p:sldId id="257" r:id="rId6"/>
    <p:sldId id="258" r:id="rId7"/>
    <p:sldId id="259" r:id="rId8"/>
    <p:sldId id="269" r:id="rId9"/>
    <p:sldId id="260" r:id="rId10"/>
    <p:sldId id="261" r:id="rId11"/>
    <p:sldId id="262" r:id="rId12"/>
    <p:sldId id="263" r:id="rId13"/>
    <p:sldId id="264" r:id="rId14"/>
    <p:sldId id="265" r:id="rId15"/>
    <p:sldId id="268" r:id="rId16"/>
    <p:sldId id="266" r:id="rId17"/>
    <p:sldId id="26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E4FF"/>
    <a:srgbClr val="0054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49" autoAdjust="0"/>
  </p:normalViewPr>
  <p:slideViewPr>
    <p:cSldViewPr snapToGrid="0" snapToObjects="1">
      <p:cViewPr varScale="1">
        <p:scale>
          <a:sx n="86" d="100"/>
          <a:sy n="86" d="100"/>
        </p:scale>
        <p:origin x="738" y="84"/>
      </p:cViewPr>
      <p:guideLst/>
    </p:cSldViewPr>
  </p:slideViewPr>
  <p:outlineViewPr>
    <p:cViewPr>
      <p:scale>
        <a:sx n="33" d="100"/>
        <a:sy n="33" d="100"/>
      </p:scale>
      <p:origin x="0" y="-628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00218-547A-8943-B7D7-03A273CD8F18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919CD-3B8A-C54C-A7DD-6A2A28A2B1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665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BDDDFA6-A30A-2B4D-815C-79D9C3FA54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022730-C47B-764D-AB71-93D79A64C9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3520" y="1718503"/>
            <a:ext cx="9144000" cy="268007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22AF52-CA6B-5542-AC94-164A72E283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3520" y="4683210"/>
            <a:ext cx="9144000" cy="1170729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59E4FF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BD0F5A-6B66-FE4C-828D-EAC3C360B412}"/>
              </a:ext>
            </a:extLst>
          </p:cNvPr>
          <p:cNvSpPr txBox="1"/>
          <p:nvPr userDrawn="1"/>
        </p:nvSpPr>
        <p:spPr>
          <a:xfrm>
            <a:off x="520861" y="6204031"/>
            <a:ext cx="1944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b="0" dirty="0">
                <a:solidFill>
                  <a:schemeClr val="bg1"/>
                </a:solidFill>
                <a:latin typeface="Century Gothic" panose="020B0502020202020204" pitchFamily="34" charset="0"/>
              </a:rPr>
              <a:t>ahima.org</a:t>
            </a:r>
          </a:p>
        </p:txBody>
      </p:sp>
      <p:pic>
        <p:nvPicPr>
          <p:cNvPr id="11" name="Picture 10" descr="AHIMA_White.png">
            <a:extLst>
              <a:ext uri="{FF2B5EF4-FFF2-40B4-BE49-F238E27FC236}">
                <a16:creationId xmlns:a16="http://schemas.microsoft.com/office/drawing/2014/main" id="{56B69201-54D0-6C43-AAE0-F81A0FC63A7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520" y="5698017"/>
            <a:ext cx="1806908" cy="875347"/>
          </a:xfrm>
          <a:prstGeom prst="rect">
            <a:avLst/>
          </a:prstGeom>
        </p:spPr>
      </p:pic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1FF3F040-C96B-40ED-BEFC-CE9C1BA46F7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161310" y="6177611"/>
            <a:ext cx="7357828" cy="369332"/>
          </a:xfrm>
        </p:spPr>
        <p:txBody>
          <a:bodyPr>
            <a:noAutofit/>
          </a:bodyPr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77733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49347-97FA-C843-A003-5B9ECCD6D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76D1F-1E43-5249-B170-73823D633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DD7A8993-0FE2-4E45-9DD4-48D6E238EAE8}"/>
              </a:ext>
            </a:extLst>
          </p:cNvPr>
          <p:cNvSpPr txBox="1">
            <a:spLocks/>
          </p:cNvSpPr>
          <p:nvPr userDrawn="1"/>
        </p:nvSpPr>
        <p:spPr>
          <a:xfrm>
            <a:off x="5095685" y="6311900"/>
            <a:ext cx="1911927" cy="422852"/>
          </a:xfrm>
          <a:prstGeom prst="rect">
            <a:avLst/>
          </a:prstGeom>
        </p:spPr>
        <p:txBody>
          <a:bodyPr anchor="ctr"/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  <a:cs typeface="ＭＳ Ｐゴシック" pitchFamily="78" charset="-128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9pPr>
          </a:lstStyle>
          <a:p>
            <a:pPr algn="ctr">
              <a:defRPr/>
            </a:pPr>
            <a:fld id="{0DF50EE9-9E72-4EE6-ABD3-2FA55DD9F7C8}" type="slidenum">
              <a:rPr lang="en-US" altLang="en-US" sz="1200" kern="0" smtClean="0">
                <a:solidFill>
                  <a:schemeClr val="tx1"/>
                </a:solidFill>
                <a:latin typeface="Calibri" panose="020F0502020204030204" pitchFamily="34" charset="0"/>
              </a:rPr>
              <a:pPr algn="ctr">
                <a:defRPr/>
              </a:pPr>
              <a:t>‹#›</a:t>
            </a:fld>
            <a:endParaRPr lang="en-US" altLang="en-US" sz="1200" kern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57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EE5283C-ADB3-564B-BAB8-B4748A5E0C5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10959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410417-AC94-FC4C-9C71-DF00FDE91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265" y="515815"/>
            <a:ext cx="11024770" cy="11748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E06515-FDB7-144C-B62C-4C5A48217A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264" y="1825625"/>
            <a:ext cx="1102477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E5959D2-4B35-2E4F-A0A0-C55CF7E6C47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071792" y="6310741"/>
            <a:ext cx="1562582" cy="413483"/>
          </a:xfrm>
          <a:prstGeom prst="rect">
            <a:avLst/>
          </a:prstGeom>
        </p:spPr>
      </p:pic>
      <p:sp>
        <p:nvSpPr>
          <p:cNvPr id="12" name="Text Box 15">
            <a:extLst>
              <a:ext uri="{FF2B5EF4-FFF2-40B4-BE49-F238E27FC236}">
                <a16:creationId xmlns:a16="http://schemas.microsoft.com/office/drawing/2014/main" id="{5072698D-C197-9E4C-8C4D-15DE0B8696A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78358" y="6524171"/>
            <a:ext cx="4683846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7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© 2020 AHIMA</a:t>
            </a:r>
            <a:endParaRPr lang="en-US" sz="7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-111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DBCCD1C-0E8A-1B41-93EF-6061EF4D510A}"/>
              </a:ext>
            </a:extLst>
          </p:cNvPr>
          <p:cNvSpPr txBox="1"/>
          <p:nvPr userDrawn="1"/>
        </p:nvSpPr>
        <p:spPr>
          <a:xfrm>
            <a:off x="469480" y="6232362"/>
            <a:ext cx="169404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00548B"/>
                </a:solidFill>
                <a:latin typeface="Century Gothic" panose="020B0502020202020204" pitchFamily="34" charset="0"/>
              </a:rPr>
              <a:t>ahima.org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B346716C-4991-4721-8B54-53D5440F66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7626" y="6286209"/>
            <a:ext cx="11024771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162F203F-2323-374D-9094-79CF27369A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07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i="0" kern="1200">
          <a:solidFill>
            <a:srgbClr val="00548B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371B5-8007-154B-8530-2300474531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Quality and Performance Improvement in Healthcare: Theory, Practice, and Management</a:t>
            </a:r>
            <a:br>
              <a:rPr lang="en-US" dirty="0"/>
            </a:br>
            <a:r>
              <a:rPr lang="en-US" sz="2700" dirty="0"/>
              <a:t>Seventh Edition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B82CF4-E5FC-8744-85DD-4A4C7D1D57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1</a:t>
            </a:r>
          </a:p>
          <a:p>
            <a:r>
              <a:rPr lang="en-US" dirty="0"/>
              <a:t>Introduction and History of Performance Improvement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C54C63-CB4B-441F-8A1A-0281D5A89F7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128655" y="6274215"/>
            <a:ext cx="3934690" cy="193209"/>
          </a:xfrm>
        </p:spPr>
        <p:txBody>
          <a:bodyPr/>
          <a:lstStyle/>
          <a:p>
            <a:pPr algn="ctr"/>
            <a:r>
              <a:rPr lang="en-IN" dirty="0"/>
              <a:t>© 2020 American Health Information Management Association</a:t>
            </a:r>
          </a:p>
        </p:txBody>
      </p:sp>
    </p:spTree>
    <p:extLst>
      <p:ext uri="{BB962C8B-B14F-4D97-AF65-F5344CB8AC3E}">
        <p14:creationId xmlns:p14="http://schemas.microsoft.com/office/powerpoint/2010/main" val="1034353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BD06A-3601-465F-A64C-A350A0A45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2000s, 2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A0B96-8439-4021-B0E6-306B6868C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2007—J C A H O renames itself to The Joint Commission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dirty="0"/>
              <a:t>2008—Medicare-Severity DRGs are implemented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dirty="0"/>
              <a:t>2009—HITECH Legislation is passed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dirty="0"/>
              <a:t>2010—Affordable Care Act is passed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dirty="0"/>
              <a:t>2015—I C D-10-CM and I C D-10-PCS scheduled for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60041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97EE3-152E-45C7-A6A1-F9C9BF940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Quality and Performance Improvements in Healthcare,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F8587-F10E-4D11-9C4F-FB2C23F82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Healthcare institutions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Medical practice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Nursing practice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Allied health professions</a:t>
            </a:r>
          </a:p>
        </p:txBody>
      </p:sp>
    </p:spTree>
    <p:extLst>
      <p:ext uri="{BB962C8B-B14F-4D97-AF65-F5344CB8AC3E}">
        <p14:creationId xmlns:p14="http://schemas.microsoft.com/office/powerpoint/2010/main" val="3341064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97EE3-152E-45C7-A6A1-F9C9BF940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Quality and Performance Improvements in Healthcare, 2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F8587-F10E-4D11-9C4F-FB2C23F82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Historically significant contributions of individual healthcare professionals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Hospital standardization and accreditation</a:t>
            </a:r>
          </a:p>
          <a:p>
            <a:r>
              <a:rPr lang="en-US" sz="2400" dirty="0"/>
              <a:t>The Minimum Standard</a:t>
            </a:r>
          </a:p>
        </p:txBody>
      </p:sp>
    </p:spTree>
    <p:extLst>
      <p:ext uri="{BB962C8B-B14F-4D97-AF65-F5344CB8AC3E}">
        <p14:creationId xmlns:p14="http://schemas.microsoft.com/office/powerpoint/2010/main" val="1897713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885EC-9B05-4CE1-906C-4D207A75B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Quality, P I, and Modern Healthcare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EEC40-1D86-4B67-AEC7-D6413EAF4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Medicare and Medicaid Programs</a:t>
            </a:r>
          </a:p>
          <a:p>
            <a:r>
              <a:rPr lang="en-US" sz="2400" dirty="0"/>
              <a:t>Quality assurance</a:t>
            </a:r>
          </a:p>
          <a:p>
            <a:r>
              <a:rPr lang="en-US" sz="2400" dirty="0"/>
              <a:t>Retrospective payment systems</a:t>
            </a:r>
          </a:p>
          <a:p>
            <a:r>
              <a:rPr lang="en-US" sz="2400" dirty="0"/>
              <a:t>Value-based purchasing</a:t>
            </a:r>
          </a:p>
          <a:p>
            <a:r>
              <a:rPr lang="en-US" sz="2400" dirty="0"/>
              <a:t>Affordable Care Act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dirty="0"/>
              <a:t>Managed care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dirty="0"/>
              <a:t>Accountable care organizations</a:t>
            </a:r>
          </a:p>
        </p:txBody>
      </p:sp>
    </p:spTree>
    <p:extLst>
      <p:ext uri="{BB962C8B-B14F-4D97-AF65-F5344CB8AC3E}">
        <p14:creationId xmlns:p14="http://schemas.microsoft.com/office/powerpoint/2010/main" val="1518257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1782D-B7F6-4824-9581-42F3B34BD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Evolution of Quality in Healthcare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BD1FB-2BA5-4342-9A5C-467CCF999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Deming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Crosby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Juran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Donabedian</a:t>
            </a:r>
          </a:p>
        </p:txBody>
      </p:sp>
    </p:spTree>
    <p:extLst>
      <p:ext uri="{BB962C8B-B14F-4D97-AF65-F5344CB8AC3E}">
        <p14:creationId xmlns:p14="http://schemas.microsoft.com/office/powerpoint/2010/main" val="1739361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73A55-F285-9E4B-897C-E07FC600C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B47C9-E7D3-3449-8CD5-88B034FEB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Summarize the historical events that have contributed to modern performance improvement programs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Relate how key legislation has influenced healthcare quality initiatives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Illustrate how key individuals and organizations have shaped the theory and developed models for use in performance improvement activities </a:t>
            </a:r>
          </a:p>
        </p:txBody>
      </p:sp>
    </p:spTree>
    <p:extLst>
      <p:ext uri="{BB962C8B-B14F-4D97-AF65-F5344CB8AC3E}">
        <p14:creationId xmlns:p14="http://schemas.microsoft.com/office/powerpoint/2010/main" val="3755566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CFD43-0D1E-4E17-9298-D4F6BC350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1700s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8B30A-E157-4792-8624-C428153D3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Mid 1700s—Pennsylvania Hospital becomes the model for the organization and development of hospitals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1760—New York State begins the practice of medical licensure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1771—New Jersey begins the practice of medical licensure</a:t>
            </a:r>
          </a:p>
        </p:txBody>
      </p:sp>
    </p:spTree>
    <p:extLst>
      <p:ext uri="{BB962C8B-B14F-4D97-AF65-F5344CB8AC3E}">
        <p14:creationId xmlns:p14="http://schemas.microsoft.com/office/powerpoint/2010/main" val="454089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4BA40-096D-45B0-9753-091C0414C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1800s, 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4DDF5-54F9-4E15-BBD1-73C5346A0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1837—Massachusetts General Hospital sets limitations on clinical practice in the first granting of clinical privileges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1853—Massachusetts General  establishes the first disease and procedure index by classifying patient disposition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Mid-1800s—Medical licensure is deemed undemocratic and is stopped</a:t>
            </a:r>
          </a:p>
        </p:txBody>
      </p:sp>
    </p:spTree>
    <p:extLst>
      <p:ext uri="{BB962C8B-B14F-4D97-AF65-F5344CB8AC3E}">
        <p14:creationId xmlns:p14="http://schemas.microsoft.com/office/powerpoint/2010/main" val="3402812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4BA40-096D-45B0-9753-091C0414C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1800s, 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4DDF5-54F9-4E15-BBD1-73C5346A0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1872—New England Hospital for Women and Children organizes a general training school for nurses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1874—A M A encourages the creation of independent state licensing boards.</a:t>
            </a:r>
          </a:p>
        </p:txBody>
      </p:sp>
    </p:spTree>
    <p:extLst>
      <p:ext uri="{BB962C8B-B14F-4D97-AF65-F5344CB8AC3E}">
        <p14:creationId xmlns:p14="http://schemas.microsoft.com/office/powerpoint/2010/main" val="2265668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C4A3C-7AD6-405E-B534-7C886D8F4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1900s,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9B609-2F97-4484-BA41-56F06ACDC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1903—North Carolina passes the first nurse registration bill in the U.S.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1910—Flexner Report indicates unacceptable variation in medical school curricula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1917—A C S establishes the Hospital Standardization program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1920—Most medical colleges meet rigorous academic standards and are approved by the Association of American Medical Colleges</a:t>
            </a:r>
          </a:p>
        </p:txBody>
      </p:sp>
    </p:spTree>
    <p:extLst>
      <p:ext uri="{BB962C8B-B14F-4D97-AF65-F5344CB8AC3E}">
        <p14:creationId xmlns:p14="http://schemas.microsoft.com/office/powerpoint/2010/main" val="1154900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F22A6-E8B1-4AAF-9FA6-15DC41B93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1900s, 2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DD305-19AF-43DC-8866-A2B31FF1B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1946—Hill-Burton Act established funding to build new hospitals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1952—Joint Commission of Accreditation of Hospitals was formed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1965—Public Law 89-97 establishes Medicare and Medicaid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1972—Local peer review organizations are formed</a:t>
            </a:r>
          </a:p>
        </p:txBody>
      </p:sp>
    </p:spTree>
    <p:extLst>
      <p:ext uri="{BB962C8B-B14F-4D97-AF65-F5344CB8AC3E}">
        <p14:creationId xmlns:p14="http://schemas.microsoft.com/office/powerpoint/2010/main" val="2008688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F91D8-0350-472F-B42F-E3CD52AD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1900s, 3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DE87D-ABBB-4B73-941A-D14074EBA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1980s—PPS is established, state and regional peer review organizations contract with H C F 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1990s—J C A H becomes J C A H O. Deming’s TQM philosophy begins to spread in U.S. healthcare;  J C A H O integrates quality improvement into the accreditation process</a:t>
            </a:r>
          </a:p>
        </p:txBody>
      </p:sp>
    </p:spTree>
    <p:extLst>
      <p:ext uri="{BB962C8B-B14F-4D97-AF65-F5344CB8AC3E}">
        <p14:creationId xmlns:p14="http://schemas.microsoft.com/office/powerpoint/2010/main" val="663324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7A8FD-6173-444A-B935-87B3AA2BD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2000s,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A523C-A793-4AB8-AE93-FCB8BB6C4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2001—Ambulatory payment classification system is initiated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2002—H C F A becomes the Center of Medicare and Medicaid Services (CMS)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2003—J C A H O implements the National Patient Safety Goals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2005—J C A H O begins unannounced and tracer methodology surveys</a:t>
            </a:r>
          </a:p>
        </p:txBody>
      </p:sp>
    </p:spTree>
    <p:extLst>
      <p:ext uri="{BB962C8B-B14F-4D97-AF65-F5344CB8AC3E}">
        <p14:creationId xmlns:p14="http://schemas.microsoft.com/office/powerpoint/2010/main" val="2139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B9570A60-6BFD-9A40-8AEC-E1A489B8FDEF}" vid="{BFC27592-EED7-0248-993B-6065F04F22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87C6F25A504842A0C1E9AB174C5943" ma:contentTypeVersion="" ma:contentTypeDescription="Create a new document." ma:contentTypeScope="" ma:versionID="0a6ba912cf1e0e3fed7efc8868ba97d4">
  <xsd:schema xmlns:xsd="http://www.w3.org/2001/XMLSchema" xmlns:xs="http://www.w3.org/2001/XMLSchema" xmlns:p="http://schemas.microsoft.com/office/2006/metadata/properties" xmlns:ns2="b780e977-4250-4e22-987e-5a8c2348323c" xmlns:ns3="a1a409e0-1700-457e-9605-34172a0b079f" targetNamespace="http://schemas.microsoft.com/office/2006/metadata/properties" ma:root="true" ma:fieldsID="6492b6626650ff29e12d5a2c04f97d14" ns2:_="" ns3:_="">
    <xsd:import namespace="b780e977-4250-4e22-987e-5a8c2348323c"/>
    <xsd:import namespace="a1a409e0-1700-457e-9605-34172a0b07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80e977-4250-4e22-987e-5a8c234832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a409e0-1700-457e-9605-34172a0b079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12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874ADB-A4FA-487F-8ED5-991052ABC8C6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b780e977-4250-4e22-987e-5a8c2348323c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a1a409e0-1700-457e-9605-34172a0b079f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0CFDEDC-C091-4835-85DE-189D40B24E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67AD2C-FFE1-49B8-9220-8DAE601C93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80e977-4250-4e22-987e-5a8c2348323c"/>
    <ds:schemaRef ds:uri="a1a409e0-1700-457e-9605-34172a0b07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2019_AHIMA_PPT_Ch01</Template>
  <TotalTime>41</TotalTime>
  <Words>463</Words>
  <Application>Microsoft Office PowerPoint</Application>
  <PresentationFormat>Widescreen</PresentationFormat>
  <Paragraphs>95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ＭＳ Ｐゴシック</vt:lpstr>
      <vt:lpstr>Arial</vt:lpstr>
      <vt:lpstr>Calibri</vt:lpstr>
      <vt:lpstr>Century Gothic</vt:lpstr>
      <vt:lpstr>Wingdings</vt:lpstr>
      <vt:lpstr>Office Theme</vt:lpstr>
      <vt:lpstr>Quality and Performance Improvement in Healthcare: Theory, Practice, and Management Seventh Edition</vt:lpstr>
      <vt:lpstr>Learning Objectives</vt:lpstr>
      <vt:lpstr>1700s</vt:lpstr>
      <vt:lpstr>1800s, 1 </vt:lpstr>
      <vt:lpstr>1800s, 2 </vt:lpstr>
      <vt:lpstr>1900s, 1</vt:lpstr>
      <vt:lpstr>1900s, 2</vt:lpstr>
      <vt:lpstr>1900s, 3</vt:lpstr>
      <vt:lpstr>2000s, 1</vt:lpstr>
      <vt:lpstr>2000s, 2</vt:lpstr>
      <vt:lpstr>Early Quality and Performance Improvements in Healthcare, 1</vt:lpstr>
      <vt:lpstr>Early Quality and Performance Improvements in Healthcare, 2</vt:lpstr>
      <vt:lpstr>Quality, P I, and Modern Healthcare</vt:lpstr>
      <vt:lpstr>Evolution of Quality in Healthcare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Title, title, title</dc:title>
  <dc:creator>Suchitra Krishna</dc:creator>
  <cp:lastModifiedBy>Wright, Shanel [UCM]</cp:lastModifiedBy>
  <cp:revision>10</cp:revision>
  <dcterms:created xsi:type="dcterms:W3CDTF">2019-11-05T10:11:02Z</dcterms:created>
  <dcterms:modified xsi:type="dcterms:W3CDTF">2020-09-16T20:23:07Z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0x0101006E87C6F25A504842A0C1E9AB174C5943</vt:lpwstr>
  </property>
</Properties>
</file>